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69" r:id="rId5"/>
    <p:sldMasterId id="2147483712" r:id="rId6"/>
  </p:sldMasterIdLst>
  <p:notesMasterIdLst>
    <p:notesMasterId r:id="rId26"/>
  </p:notesMasterIdLst>
  <p:sldIdLst>
    <p:sldId id="260" r:id="rId7"/>
    <p:sldId id="262" r:id="rId8"/>
    <p:sldId id="261" r:id="rId9"/>
    <p:sldId id="263" r:id="rId10"/>
    <p:sldId id="264" r:id="rId11"/>
    <p:sldId id="265" r:id="rId12"/>
    <p:sldId id="266" r:id="rId13"/>
    <p:sldId id="273" r:id="rId14"/>
    <p:sldId id="267" r:id="rId15"/>
    <p:sldId id="275" r:id="rId16"/>
    <p:sldId id="268" r:id="rId17"/>
    <p:sldId id="276" r:id="rId18"/>
    <p:sldId id="277" r:id="rId19"/>
    <p:sldId id="278" r:id="rId20"/>
    <p:sldId id="279" r:id="rId21"/>
    <p:sldId id="269" r:id="rId22"/>
    <p:sldId id="270" r:id="rId23"/>
    <p:sldId id="271" r:id="rId24"/>
    <p:sldId id="272" r:id="rId2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89726"/>
  </p:normalViewPr>
  <p:slideViewPr>
    <p:cSldViewPr snapToGrid="0" snapToObjects="1">
      <p:cViewPr varScale="1">
        <p:scale>
          <a:sx n="109" d="100"/>
          <a:sy n="109" d="100"/>
        </p:scale>
        <p:origin x="1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0"/>
              </a:defRPr>
            </a:lvl1pPr>
          </a:lstStyle>
          <a:p>
            <a:fld id="{F4427079-B42F-EC41-8327-F69544592B90}" type="datetimeFigureOut">
              <a:rPr lang="en-US" smtClean="0"/>
              <a:pPr/>
              <a:t>7/14/25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D9104375-74F5-8047-8871-259C1BCD0EB6}" type="slidenum">
              <a:rPr lang="en-US" smtClean="0"/>
              <a:pPr/>
              <a:t>‹#›</a:t>
            </a:fld>
            <a:endParaRPr lang="en-US" dirty="0"/>
          </a:p>
        </p:txBody>
      </p:sp>
    </p:spTree>
    <p:extLst>
      <p:ext uri="{BB962C8B-B14F-4D97-AF65-F5344CB8AC3E}">
        <p14:creationId xmlns:p14="http://schemas.microsoft.com/office/powerpoint/2010/main" val="2543989411"/>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Source Sans Pro" panose="020B0503030403020204" pitchFamily="34" charset="0"/>
        <a:ea typeface="+mn-ea"/>
        <a:cs typeface="+mn-cs"/>
      </a:defRPr>
    </a:lvl1pPr>
    <a:lvl2pPr marL="609585" algn="l" defTabSz="1219170" rtl="0" eaLnBrk="1" latinLnBrk="0" hangingPunct="1">
      <a:defRPr sz="1600" b="0" i="0" kern="1200">
        <a:solidFill>
          <a:schemeClr val="tx1"/>
        </a:solidFill>
        <a:latin typeface="Source Sans Pro" panose="020B0503030403020204" pitchFamily="34" charset="0"/>
        <a:ea typeface="+mn-ea"/>
        <a:cs typeface="+mn-cs"/>
      </a:defRPr>
    </a:lvl2pPr>
    <a:lvl3pPr marL="1219170" algn="l" defTabSz="1219170" rtl="0" eaLnBrk="1" latinLnBrk="0" hangingPunct="1">
      <a:defRPr sz="1600" b="0" i="0" kern="1200">
        <a:solidFill>
          <a:schemeClr val="tx1"/>
        </a:solidFill>
        <a:latin typeface="Source Sans Pro" panose="020B0503030403020204" pitchFamily="34" charset="0"/>
        <a:ea typeface="+mn-ea"/>
        <a:cs typeface="+mn-cs"/>
      </a:defRPr>
    </a:lvl3pPr>
    <a:lvl4pPr marL="1828754" algn="l" defTabSz="1219170" rtl="0" eaLnBrk="1" latinLnBrk="0" hangingPunct="1">
      <a:defRPr sz="1600" b="0" i="0" kern="1200">
        <a:solidFill>
          <a:schemeClr val="tx1"/>
        </a:solidFill>
        <a:latin typeface="Source Sans Pro" panose="020B0503030403020204" pitchFamily="34" charset="0"/>
        <a:ea typeface="+mn-ea"/>
        <a:cs typeface="+mn-cs"/>
      </a:defRPr>
    </a:lvl4pPr>
    <a:lvl5pPr marL="2438339" algn="l" defTabSz="1219170" rtl="0" eaLnBrk="1" latinLnBrk="0" hangingPunct="1">
      <a:defRPr sz="1600" b="0" i="0" kern="1200">
        <a:solidFill>
          <a:schemeClr val="tx1"/>
        </a:solidFill>
        <a:latin typeface="Source Sans Pro" panose="020B0503030403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5/12/25</a:t>
            </a:r>
          </a:p>
        </p:txBody>
      </p:sp>
      <p:sp>
        <p:nvSpPr>
          <p:cNvPr id="4" name="Slide Number Placeholder 3"/>
          <p:cNvSpPr>
            <a:spLocks noGrp="1"/>
          </p:cNvSpPr>
          <p:nvPr>
            <p:ph type="sldNum" sz="quarter" idx="5"/>
          </p:nvPr>
        </p:nvSpPr>
        <p:spPr/>
        <p:txBody>
          <a:bodyPr/>
          <a:lstStyle/>
          <a:p>
            <a:fld id="{D9104375-74F5-8047-8871-259C1BCD0EB6}" type="slidenum">
              <a:rPr lang="en-US" smtClean="0"/>
              <a:pPr/>
              <a:t>1</a:t>
            </a:fld>
            <a:endParaRPr lang="en-US" dirty="0"/>
          </a:p>
        </p:txBody>
      </p:sp>
    </p:spTree>
    <p:extLst>
      <p:ext uri="{BB962C8B-B14F-4D97-AF65-F5344CB8AC3E}">
        <p14:creationId xmlns:p14="http://schemas.microsoft.com/office/powerpoint/2010/main" val="170095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60FEF-39D2-BCF0-A99F-E3A98718B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A2E0E-723A-9C96-746F-8A69F01AE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E78B5-50D3-BDC4-ED67-D8835E98D50E}"/>
              </a:ext>
            </a:extLst>
          </p:cNvPr>
          <p:cNvSpPr>
            <a:spLocks noGrp="1"/>
          </p:cNvSpPr>
          <p:nvPr>
            <p:ph type="body" idx="1"/>
          </p:nvPr>
        </p:nvSpPr>
        <p:spPr/>
        <p: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Ancestry testing companies typically perform this type of SNP genotyping at DNA sites with known and high variation. Interestingly, some medical tests also use similar technology to detect known variants.  Whole genome sequencing is not typically performed in ancestry tests. </a:t>
            </a:r>
          </a:p>
          <a:p>
            <a:pPr marL="0" marR="0" algn="jus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8D0562-CF86-E23B-DD0B-A33080CDF10A}"/>
              </a:ext>
            </a:extLst>
          </p:cNvPr>
          <p:cNvSpPr>
            <a:spLocks noGrp="1"/>
          </p:cNvSpPr>
          <p:nvPr>
            <p:ph type="sldNum" sz="quarter" idx="5"/>
          </p:nvPr>
        </p:nvSpPr>
        <p:spPr/>
        <p:txBody>
          <a:bodyPr/>
          <a:lstStyle/>
          <a:p>
            <a:fld id="{D9104375-74F5-8047-8871-259C1BCD0EB6}" type="slidenum">
              <a:rPr lang="en-US" smtClean="0"/>
              <a:pPr/>
              <a:t>16</a:t>
            </a:fld>
            <a:endParaRPr lang="en-US" dirty="0"/>
          </a:p>
        </p:txBody>
      </p:sp>
    </p:spTree>
    <p:extLst>
      <p:ext uri="{BB962C8B-B14F-4D97-AF65-F5344CB8AC3E}">
        <p14:creationId xmlns:p14="http://schemas.microsoft.com/office/powerpoint/2010/main" val="175269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3260-917C-4A69-4A95-AD8BFD30A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4FB81-ACD3-9952-A34B-F4CF04581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B7CA8-0C89-D03B-7036-C9D81568503F}"/>
              </a:ext>
            </a:extLst>
          </p:cNvPr>
          <p:cNvSpPr>
            <a:spLocks noGrp="1"/>
          </p:cNvSpPr>
          <p:nvPr>
            <p:ph type="body" idx="1"/>
          </p:nvPr>
        </p:nvSpPr>
        <p:spPr/>
        <p: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Spreadsheets and tables are used to display information from different analyses. Each unit of a spreadsheet or table is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cell</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information such as numbers, dates, or words can be entered. When information from multiple cells is arranged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vertically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it forms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column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When information from multiple cells is arranged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horizontally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it forms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row</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Headers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are cells with descriptions that provide additional information about what is in a row or in a column.</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already saw an example of a table in Table 1. Each DNA nucleotide is a row with one piece of information that corresponds to it: an allele count number. The allele count number is a column, and has a descriptive header. Go back to review that table to notice the features: it has 2 columns of information, one with a header, and there are 4 rows of data.</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B85AD2-EBF1-0D38-C47C-F60245FDA115}"/>
              </a:ext>
            </a:extLst>
          </p:cNvPr>
          <p:cNvSpPr>
            <a:spLocks noGrp="1"/>
          </p:cNvSpPr>
          <p:nvPr>
            <p:ph type="sldNum" sz="quarter" idx="5"/>
          </p:nvPr>
        </p:nvSpPr>
        <p:spPr/>
        <p:txBody>
          <a:bodyPr/>
          <a:lstStyle/>
          <a:p>
            <a:fld id="{D9104375-74F5-8047-8871-259C1BCD0EB6}" type="slidenum">
              <a:rPr lang="en-US" smtClean="0"/>
              <a:pPr/>
              <a:t>17</a:t>
            </a:fld>
            <a:endParaRPr lang="en-US" dirty="0"/>
          </a:p>
        </p:txBody>
      </p:sp>
    </p:spTree>
    <p:extLst>
      <p:ext uri="{BB962C8B-B14F-4D97-AF65-F5344CB8AC3E}">
        <p14:creationId xmlns:p14="http://schemas.microsoft.com/office/powerpoint/2010/main" val="352559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A32A-CBC5-F320-E0CB-3C969694F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5F4D2-8EC0-B5CD-E265-47E176123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553E5-67CC-C8CE-AE41-5682024796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2996D-439C-22C9-BB05-EE90ACCF0CD5}"/>
              </a:ext>
            </a:extLst>
          </p:cNvPr>
          <p:cNvSpPr>
            <a:spLocks noGrp="1"/>
          </p:cNvSpPr>
          <p:nvPr>
            <p:ph type="sldNum" sz="quarter" idx="5"/>
          </p:nvPr>
        </p:nvSpPr>
        <p:spPr/>
        <p:txBody>
          <a:bodyPr/>
          <a:lstStyle/>
          <a:p>
            <a:fld id="{D9104375-74F5-8047-8871-259C1BCD0EB6}" type="slidenum">
              <a:rPr lang="en-US" smtClean="0"/>
              <a:pPr/>
              <a:t>19</a:t>
            </a:fld>
            <a:endParaRPr lang="en-US" dirty="0"/>
          </a:p>
        </p:txBody>
      </p:sp>
    </p:spTree>
    <p:extLst>
      <p:ext uri="{BB962C8B-B14F-4D97-AF65-F5344CB8AC3E}">
        <p14:creationId xmlns:p14="http://schemas.microsoft.com/office/powerpoint/2010/main" val="93095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3D1A-0B23-C557-2AC5-36F253DE4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E4CCA-A7FB-F26A-9C41-419F2C4AC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0D7B4-7788-FC7D-A88E-2052BFA9749C}"/>
              </a:ext>
            </a:extLst>
          </p:cNvPr>
          <p:cNvSpPr>
            <a:spLocks noGrp="1"/>
          </p:cNvSpPr>
          <p:nvPr>
            <p:ph type="body" idx="1"/>
          </p:nvPr>
        </p:nvSpPr>
        <p:spPr/>
        <p:txBody>
          <a:bodyPr/>
          <a:lstStyle/>
          <a:p>
            <a:pPr marL="0" marR="0">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DNA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a biological molecule comprised of a four-letter code of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nucleotides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adenine (A), thymine (T), cytosine (C) and guanine (G). The human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genome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is the complete set of DNA in an individual that encodes the instructions for making each of us who we are. </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Human genomes are 99.9% identical between individuals. Only 0.1% of our DNA is different between individuals! Variation in this 0.1% of DNA are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genotypic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differences that leads to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phenotypic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differences we see around us. When only one DNA nucleotide varies, this is called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single nucleotide polymorphism (SNP)</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single nucleotide variant (SNV)</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Humans have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diploid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genomes, which means they have two copies of every piece of DNA. One copy is passed from each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gamete: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one copy from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haploid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sperm cell, and one copy is passed from the haploid egg cell. Thus, an individual inherits two copies, one from each biological parent, for any given genomic location. </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Let’s look at an example in this figure. Here, the blue DNA on the left represents the sperm haploid genome, and the yellow DNA on the right represents the egg haploid genome. These cells come together to make an offspring, shown here as an individual with a diploid genome inherited from both the sperm and the egg. </a:t>
            </a:r>
          </a:p>
          <a:p>
            <a:endParaRPr lang="en-US" dirty="0"/>
          </a:p>
        </p:txBody>
      </p:sp>
      <p:sp>
        <p:nvSpPr>
          <p:cNvPr id="4" name="Slide Number Placeholder 3">
            <a:extLst>
              <a:ext uri="{FF2B5EF4-FFF2-40B4-BE49-F238E27FC236}">
                <a16:creationId xmlns:a16="http://schemas.microsoft.com/office/drawing/2014/main" id="{3D4C5935-140C-A07B-436B-97059CE3CA85}"/>
              </a:ext>
            </a:extLst>
          </p:cNvPr>
          <p:cNvSpPr>
            <a:spLocks noGrp="1"/>
          </p:cNvSpPr>
          <p:nvPr>
            <p:ph type="sldNum" sz="quarter" idx="5"/>
          </p:nvPr>
        </p:nvSpPr>
        <p:spPr/>
        <p:txBody>
          <a:bodyPr/>
          <a:lstStyle/>
          <a:p>
            <a:fld id="{D9104375-74F5-8047-8871-259C1BCD0EB6}" type="slidenum">
              <a:rPr lang="en-US" smtClean="0"/>
              <a:pPr/>
              <a:t>8</a:t>
            </a:fld>
            <a:endParaRPr lang="en-US" dirty="0"/>
          </a:p>
        </p:txBody>
      </p:sp>
    </p:spTree>
    <p:extLst>
      <p:ext uri="{BB962C8B-B14F-4D97-AF65-F5344CB8AC3E}">
        <p14:creationId xmlns:p14="http://schemas.microsoft.com/office/powerpoint/2010/main" val="167653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any location in the genome, the genotype of the offspring will depend on the DNA they inherited from both biological parents. An individual inherits two copies of DNA, one from the sperm and one from the egg. Each copy, or version of DNA, is called an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allele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any DNA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locus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if the two inherited alleles are the same, the individual is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homozygous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that locus. If the alleles are different, the individual is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heterozygous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Let’s examine one specific DNA locus in the genome that is known to contain a SNP. Here at the circled locus, we observe the sperm cell carries a G allele, and the egg cell carries an A allele. Since the offspring inherits one allele from each parent, the offspring’s genotype is heterozygous at this locus. </a:t>
            </a:r>
          </a:p>
          <a:p>
            <a:endParaRPr lang="en-US" dirty="0"/>
          </a:p>
        </p:txBody>
      </p:sp>
      <p:sp>
        <p:nvSpPr>
          <p:cNvPr id="4" name="Slide Number Placeholder 3"/>
          <p:cNvSpPr>
            <a:spLocks noGrp="1"/>
          </p:cNvSpPr>
          <p:nvPr>
            <p:ph type="sldNum" sz="quarter" idx="5"/>
          </p:nvPr>
        </p:nvSpPr>
        <p:spPr/>
        <p:txBody>
          <a:bodyPr/>
          <a:lstStyle/>
          <a:p>
            <a:fld id="{D9104375-74F5-8047-8871-259C1BCD0EB6}" type="slidenum">
              <a:rPr lang="en-US" smtClean="0"/>
              <a:pPr/>
              <a:t>9</a:t>
            </a:fld>
            <a:endParaRPr lang="en-US" dirty="0"/>
          </a:p>
        </p:txBody>
      </p:sp>
    </p:spTree>
    <p:extLst>
      <p:ext uri="{BB962C8B-B14F-4D97-AF65-F5344CB8AC3E}">
        <p14:creationId xmlns:p14="http://schemas.microsoft.com/office/powerpoint/2010/main" val="337457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34A2A-0E22-2113-44AB-18900DE4A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E9E54-7D28-E850-0593-359E92258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0A548-44A0-CE2A-9701-0C38A1B2BF4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site of our genomes can be examined in the same way to observe which individuals carry which DNA variants. Looking at another SNP at a different DNA locus in this figure, we observe that here the sperm cell carries an A allele, and the egg cell carries a T allele, resulting in an offspring that is heterozygous at this locus. </a:t>
            </a:r>
          </a:p>
          <a:p>
            <a:endParaRPr lang="en-US" dirty="0"/>
          </a:p>
        </p:txBody>
      </p:sp>
      <p:sp>
        <p:nvSpPr>
          <p:cNvPr id="4" name="Slide Number Placeholder 3">
            <a:extLst>
              <a:ext uri="{FF2B5EF4-FFF2-40B4-BE49-F238E27FC236}">
                <a16:creationId xmlns:a16="http://schemas.microsoft.com/office/drawing/2014/main" id="{9964E0C0-5384-B2B2-9293-6E20453521C6}"/>
              </a:ext>
            </a:extLst>
          </p:cNvPr>
          <p:cNvSpPr>
            <a:spLocks noGrp="1"/>
          </p:cNvSpPr>
          <p:nvPr>
            <p:ph type="sldNum" sz="quarter" idx="5"/>
          </p:nvPr>
        </p:nvSpPr>
        <p:spPr/>
        <p:txBody>
          <a:bodyPr/>
          <a:lstStyle/>
          <a:p>
            <a:fld id="{D9104375-74F5-8047-8871-259C1BCD0EB6}" type="slidenum">
              <a:rPr lang="en-US" smtClean="0"/>
              <a:pPr/>
              <a:t>10</a:t>
            </a:fld>
            <a:endParaRPr lang="en-US" dirty="0"/>
          </a:p>
        </p:txBody>
      </p:sp>
    </p:spTree>
    <p:extLst>
      <p:ext uri="{BB962C8B-B14F-4D97-AF65-F5344CB8AC3E}">
        <p14:creationId xmlns:p14="http://schemas.microsoft.com/office/powerpoint/2010/main" val="391818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35C8-C471-3984-1FA5-0120E868F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95FEA-5185-9462-E5F0-3AD0E045E23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50E3E2AB-DDB9-F43C-5508-940640F0D63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Counting alleles in individuals reveals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allele frequencies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This is a measure of the distribution of all DNA variations (alleles) in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population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It can be calculated very simply once you know the number of each allele observed in your population, as well as the total number of individuals in your population. The formula is:</a:t>
                </a:r>
              </a:p>
              <a:p>
                <a:endParaRPr lang="en-US" dirty="0"/>
              </a:p>
              <a:p>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Where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variable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𝑣</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the number of each variant allele detected in the dataset, and the variable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the total number of diploid individuals in the dataset. Written another way without variables, the formula for allele frequency is: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allele frequency number can either be reported as a fraction or as a percent. To report as a fraction, the calculation ends with the formulas as shown above. To report as a percent, the number is multiplied by 100: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mc:Choice>
        <mc:Fallback xmlns="">
          <p:sp>
            <p:nvSpPr>
              <p:cNvPr id="3" name="Notes Placeholder 2">
                <a:extLst>
                  <a:ext uri="{FF2B5EF4-FFF2-40B4-BE49-F238E27FC236}">
                    <a16:creationId xmlns:a16="http://schemas.microsoft.com/office/drawing/2014/main" id="{50E3E2AB-DDB9-F43C-5508-940640F0D63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Counting alleles in individuals reveals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allele frequencies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This is a measure of the distribution of all DNA variations (alleles) in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population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It can be calculated very simply once you know the number of each allele observed in your population, as well as the total number of individuals in your population. The formula is:</a:t>
                </a:r>
              </a:p>
              <a:p>
                <a:endParaRPr lang="en-US" dirty="0"/>
              </a:p>
              <a:p>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Where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variable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𝑣</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the number of each variant allele detected in the dataset, and the variable </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𝑁</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the total number of diploid individuals in the dataset. Written another way without variables, the formula for allele frequency is: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allele frequency number can either be reported as a fraction or as a percent. To report as a fraction, the calculation ends with the formulas as shown above. To report as a percent, the number is multiplied by 100: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mc:Fallback>
      </mc:AlternateContent>
      <p:sp>
        <p:nvSpPr>
          <p:cNvPr id="4" name="Slide Number Placeholder 3">
            <a:extLst>
              <a:ext uri="{FF2B5EF4-FFF2-40B4-BE49-F238E27FC236}">
                <a16:creationId xmlns:a16="http://schemas.microsoft.com/office/drawing/2014/main" id="{D7140300-2A1F-D29C-CF62-27C021CED53C}"/>
              </a:ext>
            </a:extLst>
          </p:cNvPr>
          <p:cNvSpPr>
            <a:spLocks noGrp="1"/>
          </p:cNvSpPr>
          <p:nvPr>
            <p:ph type="sldNum" sz="quarter" idx="5"/>
          </p:nvPr>
        </p:nvSpPr>
        <p:spPr/>
        <p:txBody>
          <a:bodyPr/>
          <a:lstStyle/>
          <a:p>
            <a:fld id="{D9104375-74F5-8047-8871-259C1BCD0EB6}" type="slidenum">
              <a:rPr lang="en-US" smtClean="0"/>
              <a:pPr/>
              <a:t>11</a:t>
            </a:fld>
            <a:endParaRPr lang="en-US" dirty="0"/>
          </a:p>
        </p:txBody>
      </p:sp>
    </p:spTree>
    <p:extLst>
      <p:ext uri="{BB962C8B-B14F-4D97-AF65-F5344CB8AC3E}">
        <p14:creationId xmlns:p14="http://schemas.microsoft.com/office/powerpoint/2010/main" val="343226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CECAA-CCCD-62D3-27EE-1F01EB4A2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40095-6419-902C-F3D8-0DB9D9D7D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19137-8911-683A-A420-ABCB6F4B0BA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Let’s work through an example of this by returning to our example. In this figure, the genomes of the two parents of the offspring are now revealed, and the genotypes at the first DNA site are shown for all three individuals.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can count how many of each variant allele we detect in this dataset and calculate allele frequencies for each allele at DNA site 1. Recall that at every DNA locus, there are four possible variant alleles for the four DNA nucleotides: either an A, T, C, or G will be present. In this example, there are 3 individuals total which is the population of this dataset. There are no C or T alleles. A total of 3 G alleles and 3 A alleles are present. This can be recorded in a table.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E1236F1-41C5-5435-84D2-FFC28DFA3297}"/>
              </a:ext>
            </a:extLst>
          </p:cNvPr>
          <p:cNvSpPr>
            <a:spLocks noGrp="1"/>
          </p:cNvSpPr>
          <p:nvPr>
            <p:ph type="sldNum" sz="quarter" idx="5"/>
          </p:nvPr>
        </p:nvSpPr>
        <p:spPr/>
        <p:txBody>
          <a:bodyPr/>
          <a:lstStyle/>
          <a:p>
            <a:fld id="{D9104375-74F5-8047-8871-259C1BCD0EB6}" type="slidenum">
              <a:rPr lang="en-US" smtClean="0"/>
              <a:pPr/>
              <a:t>12</a:t>
            </a:fld>
            <a:endParaRPr lang="en-US" dirty="0"/>
          </a:p>
        </p:txBody>
      </p:sp>
    </p:spTree>
    <p:extLst>
      <p:ext uri="{BB962C8B-B14F-4D97-AF65-F5344CB8AC3E}">
        <p14:creationId xmlns:p14="http://schemas.microsoft.com/office/powerpoint/2010/main" val="418494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E487E-949D-8397-EC7D-C03593380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1B3C5-F7B7-4FC8-2D1B-977C8321A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5A4C1-863C-7759-5291-B2C00B241AA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Now the allele frequency fraction for each variant allele can be calculated. Remember that these allele frequencies can also be reported as percentages.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3A3D1BB-4EC9-36F6-2CD1-17BB3056C752}"/>
              </a:ext>
            </a:extLst>
          </p:cNvPr>
          <p:cNvSpPr>
            <a:spLocks noGrp="1"/>
          </p:cNvSpPr>
          <p:nvPr>
            <p:ph type="sldNum" sz="quarter" idx="5"/>
          </p:nvPr>
        </p:nvSpPr>
        <p:spPr/>
        <p:txBody>
          <a:bodyPr/>
          <a:lstStyle/>
          <a:p>
            <a:fld id="{D9104375-74F5-8047-8871-259C1BCD0EB6}" type="slidenum">
              <a:rPr lang="en-US" smtClean="0"/>
              <a:pPr/>
              <a:t>13</a:t>
            </a:fld>
            <a:endParaRPr lang="en-US" dirty="0"/>
          </a:p>
        </p:txBody>
      </p:sp>
    </p:spTree>
    <p:extLst>
      <p:ext uri="{BB962C8B-B14F-4D97-AF65-F5344CB8AC3E}">
        <p14:creationId xmlns:p14="http://schemas.microsoft.com/office/powerpoint/2010/main" val="290386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CA8F7-1FD1-163B-CAEF-35AF93D1B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D1DFE-85A9-F618-9B96-1128919A8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BFC8E-E61C-3B4E-BC28-6F434E8B95A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Remember that these allele frequencies can also be reported as percentages.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B475269-70BA-62BA-3720-973E9704C77F}"/>
              </a:ext>
            </a:extLst>
          </p:cNvPr>
          <p:cNvSpPr>
            <a:spLocks noGrp="1"/>
          </p:cNvSpPr>
          <p:nvPr>
            <p:ph type="sldNum" sz="quarter" idx="5"/>
          </p:nvPr>
        </p:nvSpPr>
        <p:spPr/>
        <p:txBody>
          <a:bodyPr/>
          <a:lstStyle/>
          <a:p>
            <a:fld id="{D9104375-74F5-8047-8871-259C1BCD0EB6}" type="slidenum">
              <a:rPr lang="en-US" smtClean="0"/>
              <a:pPr/>
              <a:t>14</a:t>
            </a:fld>
            <a:endParaRPr lang="en-US" dirty="0"/>
          </a:p>
        </p:txBody>
      </p:sp>
    </p:spTree>
    <p:extLst>
      <p:ext uri="{BB962C8B-B14F-4D97-AF65-F5344CB8AC3E}">
        <p14:creationId xmlns:p14="http://schemas.microsoft.com/office/powerpoint/2010/main" val="277913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266B-3C38-EA17-CB03-25A06B573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5863B-F364-CAD5-13C3-4189870DB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10758-50DA-20E1-4AFC-E61C08550340}"/>
              </a:ext>
            </a:extLst>
          </p:cNvPr>
          <p:cNvSpPr>
            <a:spLocks noGrp="1"/>
          </p:cNvSpPr>
          <p:nvPr>
            <p:ph type="body" idx="1"/>
          </p:nvPr>
        </p:nvSpPr>
        <p:spPr/>
        <p:txBody>
          <a:bodyPr/>
          <a:lstStyle/>
          <a:p>
            <a:pPr marL="0" marR="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Recall that allele frequencies represent the proportion of each DNA variant allele observed in the population. But, what is that population? In our example, we know our dataset is only 3 individuals, and they are biologically related which means they share DNA. Allele frequency data can change based on the population dataset size and the diversity of individuals.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let’s examine the same DNA SNP site 1 in two datasets with a different number of individuals in Figure 6. Our example with 3 individuals gives very different allele frequency numbers than looking at 50 individuals in a larger, more diverse dataset. Graphing this data as a pie chart gives us another representation of the same data, which shows clearly the drastic different in frequencies of each allele with a bigger and more diverse dataset.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86D2BF7-2D69-1B8E-6959-BF79CD371AA8}"/>
              </a:ext>
            </a:extLst>
          </p:cNvPr>
          <p:cNvSpPr>
            <a:spLocks noGrp="1"/>
          </p:cNvSpPr>
          <p:nvPr>
            <p:ph type="sldNum" sz="quarter" idx="5"/>
          </p:nvPr>
        </p:nvSpPr>
        <p:spPr/>
        <p:txBody>
          <a:bodyPr/>
          <a:lstStyle/>
          <a:p>
            <a:fld id="{D9104375-74F5-8047-8871-259C1BCD0EB6}" type="slidenum">
              <a:rPr lang="en-US" smtClean="0"/>
              <a:pPr/>
              <a:t>15</a:t>
            </a:fld>
            <a:endParaRPr lang="en-US" dirty="0"/>
          </a:p>
        </p:txBody>
      </p:sp>
    </p:spTree>
    <p:extLst>
      <p:ext uri="{BB962C8B-B14F-4D97-AF65-F5344CB8AC3E}">
        <p14:creationId xmlns:p14="http://schemas.microsoft.com/office/powerpoint/2010/main" val="2974704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t Title Slide w/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33EB50-8758-C242-AC0A-914AE0C39B18}"/>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pic>
        <p:nvPicPr>
          <p:cNvPr id="4" name="Picture 3">
            <a:extLst>
              <a:ext uri="{FF2B5EF4-FFF2-40B4-BE49-F238E27FC236}">
                <a16:creationId xmlns:a16="http://schemas.microsoft.com/office/drawing/2014/main" id="{D3C279D0-A85D-7B40-8A18-E48ED5D64CA9}"/>
              </a:ext>
            </a:extLst>
          </p:cNvPr>
          <p:cNvPicPr>
            <a:picLocks noChangeAspect="1"/>
          </p:cNvPicPr>
          <p:nvPr userDrawn="1"/>
        </p:nvPicPr>
        <p:blipFill>
          <a:blip r:embed="rId2"/>
          <a:srcRect l="3189" r="3189"/>
          <a:stretch/>
        </p:blipFill>
        <p:spPr>
          <a:xfrm>
            <a:off x="-1" y="0"/>
            <a:ext cx="12192000" cy="6858000"/>
          </a:xfrm>
          <a:prstGeom prst="rect">
            <a:avLst/>
          </a:prstGeom>
        </p:spPr>
      </p:pic>
      <p:sp>
        <p:nvSpPr>
          <p:cNvPr id="5" name="Rectangle 4">
            <a:extLst>
              <a:ext uri="{FF2B5EF4-FFF2-40B4-BE49-F238E27FC236}">
                <a16:creationId xmlns:a16="http://schemas.microsoft.com/office/drawing/2014/main" id="{2F5B142A-BD2B-6044-9339-40FF387731E8}"/>
              </a:ext>
            </a:extLst>
          </p:cNvPr>
          <p:cNvSpPr/>
          <p:nvPr userDrawn="1"/>
        </p:nvSpPr>
        <p:spPr>
          <a:xfrm>
            <a:off x="0" y="1204813"/>
            <a:ext cx="12192000" cy="4653643"/>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7">
            <a:extLst>
              <a:ext uri="{FF2B5EF4-FFF2-40B4-BE49-F238E27FC236}">
                <a16:creationId xmlns:a16="http://schemas.microsoft.com/office/drawing/2014/main" id="{776A90FC-CF97-CD4C-9263-F6302CF7B756}"/>
              </a:ext>
            </a:extLst>
          </p:cNvPr>
          <p:cNvSpPr>
            <a:spLocks noGrp="1"/>
          </p:cNvSpPr>
          <p:nvPr>
            <p:ph type="body" sz="quarter" idx="10" hasCustomPrompt="1"/>
          </p:nvPr>
        </p:nvSpPr>
        <p:spPr>
          <a:xfrm>
            <a:off x="582614" y="1850649"/>
            <a:ext cx="11026775" cy="1541463"/>
          </a:xfrm>
          <a:prstGeom prst="rect">
            <a:avLst/>
          </a:prstGeom>
        </p:spPr>
        <p:txBody>
          <a:bodyPr/>
          <a:lstStyle>
            <a:lvl1pPr marL="0">
              <a:buNone/>
              <a:defRPr sz="6000" b="1" i="0">
                <a:solidFill>
                  <a:schemeClr val="bg1"/>
                </a:solidFill>
                <a:latin typeface="Source Sans Pro" panose="020B0503030403020204" pitchFamily="34" charset="0"/>
              </a:defRPr>
            </a:lvl1pPr>
          </a:lstStyle>
          <a:p>
            <a:pPr lvl="0"/>
            <a:r>
              <a:rPr lang="en-US" dirty="0"/>
              <a:t>Alternate Title Slide Here and Here and Here 45pt Bold</a:t>
            </a:r>
          </a:p>
        </p:txBody>
      </p:sp>
      <p:sp>
        <p:nvSpPr>
          <p:cNvPr id="8" name="Text Placeholder 12">
            <a:extLst>
              <a:ext uri="{FF2B5EF4-FFF2-40B4-BE49-F238E27FC236}">
                <a16:creationId xmlns:a16="http://schemas.microsoft.com/office/drawing/2014/main" id="{028B5449-3E99-0E4E-8A44-E6124D0F871D}"/>
              </a:ext>
            </a:extLst>
          </p:cNvPr>
          <p:cNvSpPr>
            <a:spLocks noGrp="1"/>
          </p:cNvSpPr>
          <p:nvPr>
            <p:ph type="body" sz="quarter" idx="11" hasCustomPrompt="1"/>
          </p:nvPr>
        </p:nvSpPr>
        <p:spPr>
          <a:xfrm>
            <a:off x="1825959" y="4037944"/>
            <a:ext cx="8540083" cy="658627"/>
          </a:xfrm>
          <a:prstGeom prst="rect">
            <a:avLst/>
          </a:prstGeom>
        </p:spPr>
        <p:txBody>
          <a:bodyPr/>
          <a:lstStyle>
            <a:lvl1pPr marL="0"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Source Sans Pro" panose="020B0503030403020204" pitchFamily="34" charset="0"/>
                <a:cs typeface="Arial" panose="020B0604020202020204" pitchFamily="34" charset="0"/>
              </a:defRPr>
            </a:lvl1pPr>
          </a:lstStyle>
          <a:p>
            <a:pPr lvl="0"/>
            <a:r>
              <a:rPr lang="en-US" dirty="0"/>
              <a:t>Speaker Names </a:t>
            </a:r>
            <a:r>
              <a:rPr lang="en-US" dirty="0" err="1"/>
              <a:t>CanGoHere</a:t>
            </a:r>
            <a:r>
              <a:rPr lang="en-US" dirty="0"/>
              <a:t>, Ph.D. </a:t>
            </a:r>
            <a:r>
              <a:rPr lang="en-US" dirty="0" err="1"/>
              <a:t>24pt</a:t>
            </a:r>
            <a:endParaRPr lang="en-US" dirty="0"/>
          </a:p>
        </p:txBody>
      </p:sp>
    </p:spTree>
    <p:extLst>
      <p:ext uri="{BB962C8B-B14F-4D97-AF65-F5344CB8AC3E}">
        <p14:creationId xmlns:p14="http://schemas.microsoft.com/office/powerpoint/2010/main" val="256729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ue w/JAX name, 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E2F1D-71EB-A74F-8417-D4469D3AC008}"/>
              </a:ext>
            </a:extLst>
          </p:cNvPr>
          <p:cNvSpPr/>
          <p:nvPr userDrawn="1"/>
        </p:nvSpPr>
        <p:spPr>
          <a:xfrm>
            <a:off x="0" y="6366265"/>
            <a:ext cx="12192000" cy="491737"/>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1AE5EBAB-FA5E-D840-86FF-3BAD451E0163}"/>
              </a:ext>
            </a:extLst>
          </p:cNvPr>
          <p:cNvSpPr/>
          <p:nvPr userDrawn="1"/>
        </p:nvSpPr>
        <p:spPr>
          <a:xfrm rot="10800000" flipH="1">
            <a:off x="3016780" y="6325921"/>
            <a:ext cx="364689" cy="4259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3" name="Slide Number Placeholder 17">
            <a:extLst>
              <a:ext uri="{FF2B5EF4-FFF2-40B4-BE49-F238E27FC236}">
                <a16:creationId xmlns:a16="http://schemas.microsoft.com/office/drawing/2014/main" id="{27BBF15B-3140-F54B-9864-DF212160A9A7}"/>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4723624F-8E48-9C49-BDEC-1C4437A0BD87}"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5" name="Text Placeholder 9">
            <a:extLst>
              <a:ext uri="{FF2B5EF4-FFF2-40B4-BE49-F238E27FC236}">
                <a16:creationId xmlns:a16="http://schemas.microsoft.com/office/drawing/2014/main" id="{8254639E-A807-E346-8119-F65E75313C81}"/>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4B0F26A9-B7B1-8B4E-8595-3AA3444B76FF}"/>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2" name="TextBox 1">
            <a:extLst>
              <a:ext uri="{FF2B5EF4-FFF2-40B4-BE49-F238E27FC236}">
                <a16:creationId xmlns:a16="http://schemas.microsoft.com/office/drawing/2014/main" id="{6E2CA1F4-47BF-11BE-0C1C-894220142559}"/>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142893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E7801F-491D-3B44-B5E1-DD613AFC7E73}"/>
              </a:ext>
            </a:extLst>
          </p:cNvPr>
          <p:cNvGrpSpPr/>
          <p:nvPr userDrawn="1"/>
        </p:nvGrpSpPr>
        <p:grpSpPr>
          <a:xfrm>
            <a:off x="-1" y="-130628"/>
            <a:ext cx="12199405" cy="5360653"/>
            <a:chOff x="-1" y="-97971"/>
            <a:chExt cx="9149554" cy="4020490"/>
          </a:xfrm>
        </p:grpSpPr>
        <p:sp>
          <p:nvSpPr>
            <p:cNvPr id="8" name="Rectangle 7">
              <a:extLst>
                <a:ext uri="{FF2B5EF4-FFF2-40B4-BE49-F238E27FC236}">
                  <a16:creationId xmlns:a16="http://schemas.microsoft.com/office/drawing/2014/main" id="{82723300-028A-5645-BD87-CEABBF61D7B3}"/>
                </a:ext>
              </a:extLst>
            </p:cNvPr>
            <p:cNvSpPr/>
            <p:nvPr userDrawn="1"/>
          </p:nvSpPr>
          <p:spPr>
            <a:xfrm>
              <a:off x="-1" y="-97971"/>
              <a:ext cx="9149554" cy="3233057"/>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9" name="Right Triangle 8">
              <a:extLst>
                <a:ext uri="{FF2B5EF4-FFF2-40B4-BE49-F238E27FC236}">
                  <a16:creationId xmlns:a16="http://schemas.microsoft.com/office/drawing/2014/main" id="{17426DAC-4A5D-4444-90AC-82382D437088}"/>
                </a:ext>
              </a:extLst>
            </p:cNvPr>
            <p:cNvSpPr/>
            <p:nvPr userDrawn="1"/>
          </p:nvSpPr>
          <p:spPr>
            <a:xfrm rot="10800000">
              <a:off x="2228851" y="3032261"/>
              <a:ext cx="694760" cy="890258"/>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2" name="Text Placeholder 4">
            <a:extLst>
              <a:ext uri="{FF2B5EF4-FFF2-40B4-BE49-F238E27FC236}">
                <a16:creationId xmlns:a16="http://schemas.microsoft.com/office/drawing/2014/main" id="{8E28F71E-4D86-B84E-9884-B2BA0F3719CB}"/>
              </a:ext>
            </a:extLst>
          </p:cNvPr>
          <p:cNvSpPr>
            <a:spLocks noGrp="1"/>
          </p:cNvSpPr>
          <p:nvPr>
            <p:ph type="body" sz="quarter" idx="10" hasCustomPrompt="1"/>
          </p:nvPr>
        </p:nvSpPr>
        <p:spPr>
          <a:xfrm>
            <a:off x="573949" y="477925"/>
            <a:ext cx="11113228" cy="3093636"/>
          </a:xfrm>
          <a:prstGeom prst="rect">
            <a:avLst/>
          </a:prstGeom>
        </p:spPr>
        <p:txBody>
          <a:bodyPr/>
          <a:lstStyle>
            <a:lvl1pPr marL="0">
              <a:buNone/>
              <a:defRPr sz="6933" b="1" i="0">
                <a:solidFill>
                  <a:schemeClr val="bg1"/>
                </a:solidFill>
                <a:latin typeface="Source Sans Pro" panose="020B05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CHAPTER SLIDE:</a:t>
            </a:r>
          </a:p>
          <a:p>
            <a:pPr lvl="0"/>
            <a:r>
              <a:rPr lang="en-US" dirty="0"/>
              <a:t>TITLE GOES HERE AND HERE 52PT CAPS</a:t>
            </a:r>
          </a:p>
        </p:txBody>
      </p:sp>
      <p:sp>
        <p:nvSpPr>
          <p:cNvPr id="15" name="Text Placeholder 14">
            <a:extLst>
              <a:ext uri="{FF2B5EF4-FFF2-40B4-BE49-F238E27FC236}">
                <a16:creationId xmlns:a16="http://schemas.microsoft.com/office/drawing/2014/main" id="{B4E8AE6D-CCCE-0E47-8B74-AB8696060EFD}"/>
              </a:ext>
            </a:extLst>
          </p:cNvPr>
          <p:cNvSpPr>
            <a:spLocks noGrp="1"/>
          </p:cNvSpPr>
          <p:nvPr>
            <p:ph type="body" sz="quarter" idx="11" hasCustomPrompt="1"/>
          </p:nvPr>
        </p:nvSpPr>
        <p:spPr>
          <a:xfrm>
            <a:off x="4471989" y="4495525"/>
            <a:ext cx="7215187" cy="1717840"/>
          </a:xfrm>
          <a:prstGeom prst="rect">
            <a:avLst/>
          </a:prstGeom>
        </p:spPr>
        <p:txBody>
          <a:bodyPr/>
          <a:lstStyle>
            <a:lvl1pPr marL="0" indent="0">
              <a:buNone/>
              <a:defRPr sz="3733" b="0" i="0" baseline="0">
                <a:solidFill>
                  <a:schemeClr val="tx2"/>
                </a:solidFill>
                <a:latin typeface="Source Sans Pro" panose="020B0503030403020204" pitchFamily="34" charset="0"/>
              </a:defRPr>
            </a:lvl1pPr>
          </a:lstStyle>
          <a:p>
            <a:pPr lvl="0"/>
            <a:r>
              <a:rPr lang="en-US" dirty="0"/>
              <a:t>Additional information here for this chapter, a quote, subtitle, statement, etc. </a:t>
            </a:r>
            <a:r>
              <a:rPr lang="en-US" dirty="0" err="1"/>
              <a:t>28pt</a:t>
            </a:r>
            <a:endParaRPr lang="en-US" dirty="0"/>
          </a:p>
        </p:txBody>
      </p:sp>
    </p:spTree>
    <p:extLst>
      <p:ext uri="{BB962C8B-B14F-4D97-AF65-F5344CB8AC3E}">
        <p14:creationId xmlns:p14="http://schemas.microsoft.com/office/powerpoint/2010/main" val="299165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eneral Header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944E324-23F9-E046-A2CE-E51DCFFCEC28}"/>
              </a:ext>
            </a:extLst>
          </p:cNvPr>
          <p:cNvSpPr>
            <a:spLocks noGrp="1"/>
          </p:cNvSpPr>
          <p:nvPr>
            <p:ph type="body" sz="quarter" idx="13" hasCustomPrompt="1"/>
          </p:nvPr>
        </p:nvSpPr>
        <p:spPr>
          <a:xfrm>
            <a:off x="325069" y="1373584"/>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6">
            <a:extLst>
              <a:ext uri="{FF2B5EF4-FFF2-40B4-BE49-F238E27FC236}">
                <a16:creationId xmlns:a16="http://schemas.microsoft.com/office/drawing/2014/main" id="{5964C5C6-BC04-0946-9302-7D266C169AE0}"/>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Tree>
    <p:extLst>
      <p:ext uri="{BB962C8B-B14F-4D97-AF65-F5344CB8AC3E}">
        <p14:creationId xmlns:p14="http://schemas.microsoft.com/office/powerpoint/2010/main" val="367732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eneral w/JAX name, Title, Page#">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A7765B19-81AD-F74F-AF49-13AEF84E7B96}"/>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tx2"/>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grpSp>
        <p:nvGrpSpPr>
          <p:cNvPr id="2" name="Group 1">
            <a:extLst>
              <a:ext uri="{FF2B5EF4-FFF2-40B4-BE49-F238E27FC236}">
                <a16:creationId xmlns:a16="http://schemas.microsoft.com/office/drawing/2014/main" id="{97FF56CD-6A60-5D41-AC6D-756DC18EA01A}"/>
              </a:ext>
            </a:extLst>
          </p:cNvPr>
          <p:cNvGrpSpPr/>
          <p:nvPr userDrawn="1"/>
        </p:nvGrpSpPr>
        <p:grpSpPr>
          <a:xfrm>
            <a:off x="0" y="6366265"/>
            <a:ext cx="12192000" cy="385623"/>
            <a:chOff x="0" y="4774698"/>
            <a:chExt cx="9144000" cy="289217"/>
          </a:xfrm>
        </p:grpSpPr>
        <p:sp>
          <p:nvSpPr>
            <p:cNvPr id="5" name="Rectangle 4">
              <a:extLst>
                <a:ext uri="{FF2B5EF4-FFF2-40B4-BE49-F238E27FC236}">
                  <a16:creationId xmlns:a16="http://schemas.microsoft.com/office/drawing/2014/main" id="{140FBF9D-2125-7E42-8EEB-F5AC32193357}"/>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95242366-61CD-5449-86EB-92143117F000}"/>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1" name="Text Placeholder 9">
            <a:extLst>
              <a:ext uri="{FF2B5EF4-FFF2-40B4-BE49-F238E27FC236}">
                <a16:creationId xmlns:a16="http://schemas.microsoft.com/office/drawing/2014/main" id="{5986D113-80CA-7F47-A29A-74D32ABAD00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tx2"/>
                </a:solidFill>
                <a:latin typeface="Source Sans Pro" panose="020B0503030403020204" pitchFamily="34" charset="0"/>
              </a:defRPr>
            </a:lvl1pPr>
          </a:lstStyle>
          <a:p>
            <a:pPr lvl="0"/>
            <a:r>
              <a:rPr lang="en-US" dirty="0"/>
              <a:t>PRESENTATION TITLE OR NICKNAME CAN LIVE HERE</a:t>
            </a:r>
          </a:p>
        </p:txBody>
      </p:sp>
      <p:sp>
        <p:nvSpPr>
          <p:cNvPr id="13" name="Text Placeholder 9">
            <a:extLst>
              <a:ext uri="{FF2B5EF4-FFF2-40B4-BE49-F238E27FC236}">
                <a16:creationId xmlns:a16="http://schemas.microsoft.com/office/drawing/2014/main" id="{F58ECC1F-A3B0-AF45-924F-AAD097B17E4E}"/>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8" name="TextBox 7">
            <a:extLst>
              <a:ext uri="{FF2B5EF4-FFF2-40B4-BE49-F238E27FC236}">
                <a16:creationId xmlns:a16="http://schemas.microsoft.com/office/drawing/2014/main" id="{2F84E2E4-5D05-6391-6FA2-E1B091136258}"/>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173639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y w/JAX name, 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89480-D3DF-8748-8722-1FFFFD7A55FD}"/>
              </a:ext>
            </a:extLst>
          </p:cNvPr>
          <p:cNvSpPr/>
          <p:nvPr userDrawn="1"/>
        </p:nvSpPr>
        <p:spPr>
          <a:xfrm>
            <a:off x="0" y="6366265"/>
            <a:ext cx="12192000" cy="491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36B33EAC-AF78-ED4B-90C7-47F2FDB0F5BC}"/>
              </a:ext>
            </a:extLst>
          </p:cNvPr>
          <p:cNvSpPr/>
          <p:nvPr userDrawn="1"/>
        </p:nvSpPr>
        <p:spPr>
          <a:xfrm rot="10800000" flipH="1">
            <a:off x="3016780" y="6325921"/>
            <a:ext cx="364689" cy="4259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3" name="Slide Number Placeholder 17">
            <a:extLst>
              <a:ext uri="{FF2B5EF4-FFF2-40B4-BE49-F238E27FC236}">
                <a16:creationId xmlns:a16="http://schemas.microsoft.com/office/drawing/2014/main" id="{B60A824E-FEEF-FA4E-9895-D1C8877C0C5F}"/>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5" name="Text Placeholder 9">
            <a:extLst>
              <a:ext uri="{FF2B5EF4-FFF2-40B4-BE49-F238E27FC236}">
                <a16:creationId xmlns:a16="http://schemas.microsoft.com/office/drawing/2014/main" id="{2211C028-FA6A-4443-92CD-F57FCCAE7F41}"/>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6E2021D8-CF06-1648-A34D-B933BE729F43}"/>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2" name="TextBox 1">
            <a:extLst>
              <a:ext uri="{FF2B5EF4-FFF2-40B4-BE49-F238E27FC236}">
                <a16:creationId xmlns:a16="http://schemas.microsoft.com/office/drawing/2014/main" id="{342FFFE3-6F6B-1835-F7D9-59F0EBC781B8}"/>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180212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verse w/JAX name, Title, Pag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F6741E-8CCA-4C4E-B0A3-741649C04FAB}"/>
              </a:ext>
            </a:extLst>
          </p:cNvPr>
          <p:cNvGrpSpPr/>
          <p:nvPr userDrawn="1"/>
        </p:nvGrpSpPr>
        <p:grpSpPr>
          <a:xfrm>
            <a:off x="-1" y="0"/>
            <a:ext cx="12192001" cy="6858000"/>
            <a:chOff x="-1" y="0"/>
            <a:chExt cx="9144001" cy="5143500"/>
          </a:xfrm>
        </p:grpSpPr>
        <p:sp>
          <p:nvSpPr>
            <p:cNvPr id="3" name="Rectangle 2">
              <a:extLst>
                <a:ext uri="{FF2B5EF4-FFF2-40B4-BE49-F238E27FC236}">
                  <a16:creationId xmlns:a16="http://schemas.microsoft.com/office/drawing/2014/main" id="{F4A875CD-6704-0848-BE4A-FFEEB0A59355}"/>
                </a:ext>
              </a:extLst>
            </p:cNvPr>
            <p:cNvSpPr/>
            <p:nvPr userDrawn="1"/>
          </p:nvSpPr>
          <p:spPr>
            <a:xfrm>
              <a:off x="-1" y="0"/>
              <a:ext cx="9144001" cy="51435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2" name="Group 1">
              <a:extLst>
                <a:ext uri="{FF2B5EF4-FFF2-40B4-BE49-F238E27FC236}">
                  <a16:creationId xmlns:a16="http://schemas.microsoft.com/office/drawing/2014/main" id="{72388502-05BC-5945-A033-AACACF358BD9}"/>
                </a:ext>
              </a:extLst>
            </p:cNvPr>
            <p:cNvGrpSpPr/>
            <p:nvPr userDrawn="1"/>
          </p:nvGrpSpPr>
          <p:grpSpPr>
            <a:xfrm>
              <a:off x="0" y="4774698"/>
              <a:ext cx="9144000" cy="289217"/>
              <a:chOff x="0" y="4774698"/>
              <a:chExt cx="9144000" cy="289217"/>
            </a:xfrm>
          </p:grpSpPr>
          <p:sp>
            <p:nvSpPr>
              <p:cNvPr id="5" name="Rectangle 4">
                <a:extLst>
                  <a:ext uri="{FF2B5EF4-FFF2-40B4-BE49-F238E27FC236}">
                    <a16:creationId xmlns:a16="http://schemas.microsoft.com/office/drawing/2014/main" id="{2ADAB89F-AD34-6A48-A442-2F4FDC778785}"/>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2D08FF64-15EC-3D4E-9A2A-6860016F6E90}"/>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grpSp>
      <p:sp>
        <p:nvSpPr>
          <p:cNvPr id="15" name="Slide Number Placeholder 17">
            <a:extLst>
              <a:ext uri="{FF2B5EF4-FFF2-40B4-BE49-F238E27FC236}">
                <a16:creationId xmlns:a16="http://schemas.microsoft.com/office/drawing/2014/main" id="{2FDB0E3C-B65A-A24A-96DA-7D7AE84EB18A}"/>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7" name="Text Placeholder 9">
            <a:extLst>
              <a:ext uri="{FF2B5EF4-FFF2-40B4-BE49-F238E27FC236}">
                <a16:creationId xmlns:a16="http://schemas.microsoft.com/office/drawing/2014/main" id="{2A91190E-987F-3D4D-9686-5D75BE42649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4" name="Text Placeholder 9">
            <a:extLst>
              <a:ext uri="{FF2B5EF4-FFF2-40B4-BE49-F238E27FC236}">
                <a16:creationId xmlns:a16="http://schemas.microsoft.com/office/drawing/2014/main" id="{FED1C3DA-384D-2F44-AD88-3E6B1155052F}"/>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3" name="Text Placeholder 9">
            <a:extLst>
              <a:ext uri="{FF2B5EF4-FFF2-40B4-BE49-F238E27FC236}">
                <a16:creationId xmlns:a16="http://schemas.microsoft.com/office/drawing/2014/main" id="{61AE034E-2254-2B43-BEA3-1BDC0022F9F2}"/>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sp>
        <p:nvSpPr>
          <p:cNvPr id="6" name="TextBox 5">
            <a:extLst>
              <a:ext uri="{FF2B5EF4-FFF2-40B4-BE49-F238E27FC236}">
                <a16:creationId xmlns:a16="http://schemas.microsoft.com/office/drawing/2014/main" id="{8D59BAF0-0BEA-6110-3FAB-38CED49120F5}"/>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43015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w/Logo and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30E12F-8FB2-AF44-BAD9-573B972EED43}"/>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bg2"/>
                </a:solidFill>
                <a:latin typeface="Source Sans Pro" panose="020B0503030403020204" pitchFamily="34" charset="0"/>
                <a:cs typeface="Arial" panose="020B0604020202020204" pitchFamily="34" charset="0"/>
              </a:rPr>
              <a:pPr/>
              <a:t>‹#›</a:t>
            </a:fld>
            <a:endParaRPr lang="en-US" sz="1400" b="0" i="0" dirty="0">
              <a:solidFill>
                <a:schemeClr val="bg2"/>
              </a:solidFill>
              <a:latin typeface="Source Sans Pro" panose="020B0503030403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CE3CF96-05E5-424D-906E-FD90FB1429C9}"/>
              </a:ext>
            </a:extLst>
          </p:cNvPr>
          <p:cNvPicPr>
            <a:picLocks noChangeAspect="1"/>
          </p:cNvPicPr>
          <p:nvPr userDrawn="1"/>
        </p:nvPicPr>
        <p:blipFill rotWithShape="1">
          <a:blip r:embed="rId2"/>
          <a:srcRect r="50000"/>
          <a:stretch/>
        </p:blipFill>
        <p:spPr>
          <a:xfrm>
            <a:off x="10569387" y="6484355"/>
            <a:ext cx="534043" cy="259944"/>
          </a:xfrm>
          <a:prstGeom prst="rect">
            <a:avLst/>
          </a:prstGeom>
        </p:spPr>
      </p:pic>
      <p:sp>
        <p:nvSpPr>
          <p:cNvPr id="12" name="Text Placeholder 9">
            <a:extLst>
              <a:ext uri="{FF2B5EF4-FFF2-40B4-BE49-F238E27FC236}">
                <a16:creationId xmlns:a16="http://schemas.microsoft.com/office/drawing/2014/main" id="{B171E673-F3EF-A54F-B2C5-D338BF711A03}"/>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3" name="Group 12">
            <a:extLst>
              <a:ext uri="{FF2B5EF4-FFF2-40B4-BE49-F238E27FC236}">
                <a16:creationId xmlns:a16="http://schemas.microsoft.com/office/drawing/2014/main" id="{C1769838-2C1E-5440-BDDE-23BE2E4428F7}"/>
              </a:ext>
            </a:extLst>
          </p:cNvPr>
          <p:cNvGrpSpPr/>
          <p:nvPr userDrawn="1"/>
        </p:nvGrpSpPr>
        <p:grpSpPr>
          <a:xfrm>
            <a:off x="0" y="6366265"/>
            <a:ext cx="12192000" cy="385623"/>
            <a:chOff x="0" y="4774698"/>
            <a:chExt cx="9144000" cy="289217"/>
          </a:xfrm>
          <a:solidFill>
            <a:schemeClr val="bg2">
              <a:lumMod val="75000"/>
            </a:schemeClr>
          </a:solidFill>
        </p:grpSpPr>
        <p:sp>
          <p:nvSpPr>
            <p:cNvPr id="14" name="Rectangle 13">
              <a:extLst>
                <a:ext uri="{FF2B5EF4-FFF2-40B4-BE49-F238E27FC236}">
                  <a16:creationId xmlns:a16="http://schemas.microsoft.com/office/drawing/2014/main" id="{D9F33472-65F5-8249-A819-63D184349BAD}"/>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5" name="Right Triangle 14">
              <a:extLst>
                <a:ext uri="{FF2B5EF4-FFF2-40B4-BE49-F238E27FC236}">
                  <a16:creationId xmlns:a16="http://schemas.microsoft.com/office/drawing/2014/main" id="{296ED723-6154-9843-9E4E-DD8E188E1F02}"/>
                </a:ext>
              </a:extLst>
            </p:cNvPr>
            <p:cNvSpPr/>
            <p:nvPr userDrawn="1"/>
          </p:nvSpPr>
          <p:spPr>
            <a:xfrm rot="10800000">
              <a:off x="843274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393316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ay w/Logo and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A1161-4F71-3D49-B447-5988CD0A7DA4}"/>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tx2"/>
                </a:solidFill>
                <a:latin typeface="Source Sans Pro" panose="020B0503030403020204" pitchFamily="34" charset="0"/>
                <a:cs typeface="Arial" panose="020B0604020202020204" pitchFamily="34" charset="0"/>
              </a:rPr>
              <a:pPr/>
              <a:t>‹#›</a:t>
            </a:fld>
            <a:endParaRPr lang="en-US" sz="1400" b="0" i="0" dirty="0">
              <a:solidFill>
                <a:schemeClr val="tx2"/>
              </a:solidFill>
              <a:latin typeface="Source Sans Pro" panose="020B0503030403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F9A9C3-3E01-EA40-AED8-6F538928103C}"/>
              </a:ext>
            </a:extLst>
          </p:cNvPr>
          <p:cNvPicPr>
            <a:picLocks noChangeAspect="1"/>
          </p:cNvPicPr>
          <p:nvPr userDrawn="1"/>
        </p:nvPicPr>
        <p:blipFill rotWithShape="1">
          <a:blip r:embed="rId2"/>
          <a:srcRect r="50000"/>
          <a:stretch/>
        </p:blipFill>
        <p:spPr>
          <a:xfrm>
            <a:off x="10569387" y="6484355"/>
            <a:ext cx="534043" cy="259944"/>
          </a:xfrm>
          <a:prstGeom prst="rect">
            <a:avLst/>
          </a:prstGeom>
        </p:spPr>
      </p:pic>
      <p:sp>
        <p:nvSpPr>
          <p:cNvPr id="11" name="Text Placeholder 9">
            <a:extLst>
              <a:ext uri="{FF2B5EF4-FFF2-40B4-BE49-F238E27FC236}">
                <a16:creationId xmlns:a16="http://schemas.microsoft.com/office/drawing/2014/main" id="{E0B26E3F-CBC5-0247-97AE-28C578E83C71}"/>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5" name="Group 14">
            <a:extLst>
              <a:ext uri="{FF2B5EF4-FFF2-40B4-BE49-F238E27FC236}">
                <a16:creationId xmlns:a16="http://schemas.microsoft.com/office/drawing/2014/main" id="{B4549D79-BC67-FE4F-8F17-1D6E6081354B}"/>
              </a:ext>
            </a:extLst>
          </p:cNvPr>
          <p:cNvGrpSpPr/>
          <p:nvPr userDrawn="1"/>
        </p:nvGrpSpPr>
        <p:grpSpPr>
          <a:xfrm>
            <a:off x="0" y="6366265"/>
            <a:ext cx="12192000" cy="385623"/>
            <a:chOff x="0" y="4774698"/>
            <a:chExt cx="9144000" cy="289217"/>
          </a:xfrm>
          <a:solidFill>
            <a:schemeClr val="accent1"/>
          </a:solidFill>
        </p:grpSpPr>
        <p:sp>
          <p:nvSpPr>
            <p:cNvPr id="16" name="Rectangle 15">
              <a:extLst>
                <a:ext uri="{FF2B5EF4-FFF2-40B4-BE49-F238E27FC236}">
                  <a16:creationId xmlns:a16="http://schemas.microsoft.com/office/drawing/2014/main" id="{FC87542C-7242-FA4C-A2DA-A68A513178A3}"/>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7" name="Right Triangle 16">
              <a:extLst>
                <a:ext uri="{FF2B5EF4-FFF2-40B4-BE49-F238E27FC236}">
                  <a16:creationId xmlns:a16="http://schemas.microsoft.com/office/drawing/2014/main" id="{10A53183-4A2E-854E-8CB5-1016426315C3}"/>
                </a:ext>
              </a:extLst>
            </p:cNvPr>
            <p:cNvSpPr/>
            <p:nvPr userDrawn="1"/>
          </p:nvSpPr>
          <p:spPr>
            <a:xfrm rot="10800000">
              <a:off x="843274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307906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verse w/Logo and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8B1AB6-107A-FC40-81F8-F5F0BF764E01}"/>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TextBox 4">
            <a:extLst>
              <a:ext uri="{FF2B5EF4-FFF2-40B4-BE49-F238E27FC236}">
                <a16:creationId xmlns:a16="http://schemas.microsoft.com/office/drawing/2014/main" id="{4BB8BA16-A01E-6C4B-AF7E-83685A6DA858}"/>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bg1"/>
                </a:solidFill>
                <a:latin typeface="Source Sans Pro" panose="020B0503030403020204" pitchFamily="34" charset="0"/>
                <a:cs typeface="Arial" panose="020B0604020202020204" pitchFamily="34" charset="0"/>
              </a:rPr>
              <a:pPr/>
              <a:t>‹#›</a:t>
            </a:fld>
            <a:endParaRPr lang="en-US" sz="1400" b="0" i="0" dirty="0">
              <a:solidFill>
                <a:schemeClr val="bg1"/>
              </a:solidFill>
              <a:latin typeface="Source Sans Pro" panose="020B0503030403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98D39A21-D547-8E47-8541-02563ACACE11}"/>
              </a:ext>
            </a:extLst>
          </p:cNvPr>
          <p:cNvPicPr>
            <a:picLocks noChangeAspect="1"/>
          </p:cNvPicPr>
          <p:nvPr userDrawn="1"/>
        </p:nvPicPr>
        <p:blipFill rotWithShape="1">
          <a:blip r:embed="rId2"/>
          <a:srcRect r="52093" b="44023"/>
          <a:stretch/>
        </p:blipFill>
        <p:spPr>
          <a:xfrm>
            <a:off x="10577464" y="6491795"/>
            <a:ext cx="534043" cy="252504"/>
          </a:xfrm>
          <a:prstGeom prst="rect">
            <a:avLst/>
          </a:prstGeom>
        </p:spPr>
      </p:pic>
      <p:sp>
        <p:nvSpPr>
          <p:cNvPr id="12" name="Text Placeholder 9">
            <a:extLst>
              <a:ext uri="{FF2B5EF4-FFF2-40B4-BE49-F238E27FC236}">
                <a16:creationId xmlns:a16="http://schemas.microsoft.com/office/drawing/2014/main" id="{261D507F-1DE9-E647-80C8-23A1E174E606}"/>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3" name="Text Placeholder 9">
            <a:extLst>
              <a:ext uri="{FF2B5EF4-FFF2-40B4-BE49-F238E27FC236}">
                <a16:creationId xmlns:a16="http://schemas.microsoft.com/office/drawing/2014/main" id="{8B85E179-AE34-114A-B730-EB6BBB640869}"/>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grpSp>
        <p:nvGrpSpPr>
          <p:cNvPr id="4" name="Group 3">
            <a:extLst>
              <a:ext uri="{FF2B5EF4-FFF2-40B4-BE49-F238E27FC236}">
                <a16:creationId xmlns:a16="http://schemas.microsoft.com/office/drawing/2014/main" id="{A90DF424-4452-5E42-B67E-61BED4724973}"/>
              </a:ext>
            </a:extLst>
          </p:cNvPr>
          <p:cNvGrpSpPr/>
          <p:nvPr userDrawn="1"/>
        </p:nvGrpSpPr>
        <p:grpSpPr>
          <a:xfrm>
            <a:off x="0" y="6366265"/>
            <a:ext cx="12192000" cy="385623"/>
            <a:chOff x="0" y="4774698"/>
            <a:chExt cx="9144000" cy="289217"/>
          </a:xfrm>
        </p:grpSpPr>
        <p:sp>
          <p:nvSpPr>
            <p:cNvPr id="6" name="Rectangle 5">
              <a:extLst>
                <a:ext uri="{FF2B5EF4-FFF2-40B4-BE49-F238E27FC236}">
                  <a16:creationId xmlns:a16="http://schemas.microsoft.com/office/drawing/2014/main" id="{C777F7B7-955E-D148-BF38-A0444C01890E}"/>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21" name="Right Triangle 20">
              <a:extLst>
                <a:ext uri="{FF2B5EF4-FFF2-40B4-BE49-F238E27FC236}">
                  <a16:creationId xmlns:a16="http://schemas.microsoft.com/office/drawing/2014/main" id="{F77EB197-BDC9-5C4F-9A19-305E6B2572AE}"/>
                </a:ext>
              </a:extLst>
            </p:cNvPr>
            <p:cNvSpPr/>
            <p:nvPr userDrawn="1"/>
          </p:nvSpPr>
          <p:spPr>
            <a:xfrm rot="10800000">
              <a:off x="8432742"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2619848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ue w/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1A86A79-BBBF-9F47-BE20-D086898B2B92}"/>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bg2">
                    <a:lumMod val="50000"/>
                  </a:schemeClr>
                </a:solidFill>
                <a:latin typeface="Source Sans Pro" panose="020B0503030403020204" pitchFamily="34" charset="0"/>
              </a:defRPr>
            </a:lvl1pPr>
          </a:lstStyle>
          <a:p>
            <a:pPr lvl="0"/>
            <a:r>
              <a:rPr lang="en-US" dirty="0"/>
              <a:t>PRESENTATION TITLE OR NICKNAME CAN LIVE HERE</a:t>
            </a:r>
          </a:p>
        </p:txBody>
      </p:sp>
      <p:sp>
        <p:nvSpPr>
          <p:cNvPr id="9" name="Text Placeholder 9">
            <a:extLst>
              <a:ext uri="{FF2B5EF4-FFF2-40B4-BE49-F238E27FC236}">
                <a16:creationId xmlns:a16="http://schemas.microsoft.com/office/drawing/2014/main" id="{AB1799E8-F88F-CF48-A5D6-023D8C509F44}"/>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1" name="Group 10">
            <a:extLst>
              <a:ext uri="{FF2B5EF4-FFF2-40B4-BE49-F238E27FC236}">
                <a16:creationId xmlns:a16="http://schemas.microsoft.com/office/drawing/2014/main" id="{EA5F1A21-5988-E44E-A6DD-3653552CDDC6}"/>
              </a:ext>
            </a:extLst>
          </p:cNvPr>
          <p:cNvGrpSpPr/>
          <p:nvPr userDrawn="1"/>
        </p:nvGrpSpPr>
        <p:grpSpPr>
          <a:xfrm>
            <a:off x="0" y="6366265"/>
            <a:ext cx="12192000" cy="385623"/>
            <a:chOff x="0" y="4774698"/>
            <a:chExt cx="9144000" cy="289217"/>
          </a:xfrm>
          <a:solidFill>
            <a:schemeClr val="tx2"/>
          </a:solidFill>
        </p:grpSpPr>
        <p:sp>
          <p:nvSpPr>
            <p:cNvPr id="12" name="Rectangle 11">
              <a:extLst>
                <a:ext uri="{FF2B5EF4-FFF2-40B4-BE49-F238E27FC236}">
                  <a16:creationId xmlns:a16="http://schemas.microsoft.com/office/drawing/2014/main" id="{8AE7BFCD-002C-4B45-879D-7916F1C450CF}"/>
                </a:ext>
              </a:extLst>
            </p:cNvPr>
            <p:cNvSpPr/>
            <p:nvPr userDrawn="1"/>
          </p:nvSpPr>
          <p:spPr>
            <a:xfrm>
              <a:off x="0" y="4774698"/>
              <a:ext cx="9144000" cy="34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lumMod val="50000"/>
                  </a:schemeClr>
                </a:solidFill>
                <a:latin typeface="Source Sans Pro" panose="020B0503030403020204" pitchFamily="34" charset="0"/>
              </a:endParaRPr>
            </a:p>
          </p:txBody>
        </p:sp>
        <p:sp>
          <p:nvSpPr>
            <p:cNvPr id="13" name="Right Triangle 12">
              <a:extLst>
                <a:ext uri="{FF2B5EF4-FFF2-40B4-BE49-F238E27FC236}">
                  <a16:creationId xmlns:a16="http://schemas.microsoft.com/office/drawing/2014/main" id="{6AA39ED9-5FB0-C04D-BFB7-BCF5BB076FAA}"/>
                </a:ext>
              </a:extLst>
            </p:cNvPr>
            <p:cNvSpPr/>
            <p:nvPr userDrawn="1"/>
          </p:nvSpPr>
          <p:spPr>
            <a:xfrm rot="10800000">
              <a:off x="5117152" y="4791842"/>
              <a:ext cx="232934" cy="27207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lumMod val="50000"/>
                  </a:schemeClr>
                </a:solidFill>
                <a:latin typeface="Source Sans Pro" panose="020B0503030403020204" pitchFamily="34" charset="0"/>
              </a:endParaRPr>
            </a:p>
          </p:txBody>
        </p:sp>
      </p:grpSp>
    </p:spTree>
    <p:extLst>
      <p:ext uri="{BB962C8B-B14F-4D97-AF65-F5344CB8AC3E}">
        <p14:creationId xmlns:p14="http://schemas.microsoft.com/office/powerpoint/2010/main" val="96858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 Title Slide w/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90ED608-500C-CC40-BA6D-26001AFF3EC8}"/>
              </a:ext>
            </a:extLst>
          </p:cNvPr>
          <p:cNvSpPr>
            <a:spLocks noGrp="1"/>
          </p:cNvSpPr>
          <p:nvPr>
            <p:ph type="pic" sz="quarter" idx="12" hasCustomPrompt="1"/>
          </p:nvPr>
        </p:nvSpPr>
        <p:spPr>
          <a:xfrm>
            <a:off x="0" y="0"/>
            <a:ext cx="12192000" cy="6858000"/>
          </a:xfrm>
          <a:prstGeom prst="rect">
            <a:avLst/>
          </a:prstGeom>
          <a:solidFill>
            <a:schemeClr val="bg1">
              <a:lumMod val="85000"/>
            </a:schemeClr>
          </a:solidFill>
        </p:spPr>
        <p:txBody>
          <a:bodyPr/>
          <a:lstStyle>
            <a:lvl1pPr>
              <a:buNone/>
              <a:defRPr b="0" i="0">
                <a:latin typeface="Source Sans Pro" panose="020B0503030403020204" pitchFamily="34" charset="0"/>
              </a:defRPr>
            </a:lvl1pPr>
          </a:lstStyle>
          <a:p>
            <a:r>
              <a:rPr lang="en-US" dirty="0"/>
              <a:t>PICTURE</a:t>
            </a:r>
          </a:p>
        </p:txBody>
      </p:sp>
      <p:sp>
        <p:nvSpPr>
          <p:cNvPr id="9" name="Text Placeholder 7">
            <a:extLst>
              <a:ext uri="{FF2B5EF4-FFF2-40B4-BE49-F238E27FC236}">
                <a16:creationId xmlns:a16="http://schemas.microsoft.com/office/drawing/2014/main" id="{77D4993E-3014-2B4F-A42A-4701885FBDA2}"/>
              </a:ext>
            </a:extLst>
          </p:cNvPr>
          <p:cNvSpPr>
            <a:spLocks noGrp="1"/>
          </p:cNvSpPr>
          <p:nvPr>
            <p:ph type="body" sz="quarter" idx="10" hasCustomPrompt="1"/>
          </p:nvPr>
        </p:nvSpPr>
        <p:spPr>
          <a:xfrm>
            <a:off x="582614" y="1850649"/>
            <a:ext cx="11026775" cy="1541463"/>
          </a:xfrm>
          <a:prstGeom prst="rect">
            <a:avLst/>
          </a:prstGeom>
        </p:spPr>
        <p:txBody>
          <a:bodyPr/>
          <a:lstStyle>
            <a:lvl1pPr marL="0">
              <a:buNone/>
              <a:defRPr sz="6000" b="1" i="0">
                <a:solidFill>
                  <a:schemeClr val="bg1"/>
                </a:solidFill>
                <a:latin typeface="Source Sans Pro" panose="020B0503030403020204" pitchFamily="34" charset="0"/>
              </a:defRPr>
            </a:lvl1pPr>
          </a:lstStyle>
          <a:p>
            <a:pPr lvl="0"/>
            <a:r>
              <a:rPr lang="en-US" dirty="0"/>
              <a:t>Alternate Title Slide Here and Here and Here 45pt Bold</a:t>
            </a:r>
          </a:p>
        </p:txBody>
      </p:sp>
      <p:sp>
        <p:nvSpPr>
          <p:cNvPr id="10" name="Text Placeholder 12">
            <a:extLst>
              <a:ext uri="{FF2B5EF4-FFF2-40B4-BE49-F238E27FC236}">
                <a16:creationId xmlns:a16="http://schemas.microsoft.com/office/drawing/2014/main" id="{8D07B18F-36C2-8E46-AA3F-ED2458361B00}"/>
              </a:ext>
            </a:extLst>
          </p:cNvPr>
          <p:cNvSpPr>
            <a:spLocks noGrp="1"/>
          </p:cNvSpPr>
          <p:nvPr>
            <p:ph type="body" sz="quarter" idx="11" hasCustomPrompt="1"/>
          </p:nvPr>
        </p:nvSpPr>
        <p:spPr>
          <a:xfrm>
            <a:off x="1825959" y="4037945"/>
            <a:ext cx="8540083" cy="701033"/>
          </a:xfrm>
          <a:prstGeom prst="rect">
            <a:avLst/>
          </a:prstGeom>
        </p:spPr>
        <p:txBody>
          <a:bodyPr/>
          <a:lstStyle>
            <a:lvl1pPr marL="0"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Source Sans Pro" panose="020B0503030403020204" pitchFamily="34" charset="0"/>
                <a:cs typeface="Arial" panose="020B0604020202020204" pitchFamily="34" charset="0"/>
              </a:defRPr>
            </a:lvl1pPr>
          </a:lstStyle>
          <a:p>
            <a:pPr lvl="0"/>
            <a:r>
              <a:rPr lang="en-US" dirty="0"/>
              <a:t>Speaker Names </a:t>
            </a:r>
            <a:r>
              <a:rPr lang="en-US" dirty="0" err="1"/>
              <a:t>CanGoHere</a:t>
            </a:r>
            <a:r>
              <a:rPr lang="en-US" dirty="0"/>
              <a:t>, Ph.D. </a:t>
            </a:r>
            <a:r>
              <a:rPr lang="en-US" dirty="0" err="1"/>
              <a:t>24pt</a:t>
            </a:r>
            <a:endParaRPr lang="en-US" dirty="0"/>
          </a:p>
        </p:txBody>
      </p:sp>
    </p:spTree>
    <p:extLst>
      <p:ext uri="{BB962C8B-B14F-4D97-AF65-F5344CB8AC3E}">
        <p14:creationId xmlns:p14="http://schemas.microsoft.com/office/powerpoint/2010/main" val="3294598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y w/Title">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BEC11415-CC79-BA4C-8B33-E63BD3059B79}"/>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tx2"/>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64D2484A-DD0A-1541-BE82-E067DD9D82B0}"/>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1" name="Group 10">
            <a:extLst>
              <a:ext uri="{FF2B5EF4-FFF2-40B4-BE49-F238E27FC236}">
                <a16:creationId xmlns:a16="http://schemas.microsoft.com/office/drawing/2014/main" id="{88181AB7-30E6-134D-8B1A-87BBB9E6A7FC}"/>
              </a:ext>
            </a:extLst>
          </p:cNvPr>
          <p:cNvGrpSpPr/>
          <p:nvPr userDrawn="1"/>
        </p:nvGrpSpPr>
        <p:grpSpPr>
          <a:xfrm>
            <a:off x="0" y="6366265"/>
            <a:ext cx="12192000" cy="385623"/>
            <a:chOff x="0" y="4774698"/>
            <a:chExt cx="9144000" cy="289217"/>
          </a:xfrm>
          <a:solidFill>
            <a:schemeClr val="accent1"/>
          </a:solidFill>
        </p:grpSpPr>
        <p:sp>
          <p:nvSpPr>
            <p:cNvPr id="12" name="Rectangle 11">
              <a:extLst>
                <a:ext uri="{FF2B5EF4-FFF2-40B4-BE49-F238E27FC236}">
                  <a16:creationId xmlns:a16="http://schemas.microsoft.com/office/drawing/2014/main" id="{69C8275D-E747-054D-94B0-111D1CB84CAD}"/>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3" name="Right Triangle 12">
              <a:extLst>
                <a:ext uri="{FF2B5EF4-FFF2-40B4-BE49-F238E27FC236}">
                  <a16:creationId xmlns:a16="http://schemas.microsoft.com/office/drawing/2014/main" id="{D24F6C5E-08B7-D244-89C8-7FEBAC6566F0}"/>
                </a:ext>
              </a:extLst>
            </p:cNvPr>
            <p:cNvSpPr/>
            <p:nvPr userDrawn="1"/>
          </p:nvSpPr>
          <p:spPr>
            <a:xfrm rot="10800000">
              <a:off x="511715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25955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verse w/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5AEA90-7157-4F49-AA66-146FE5E0DF81}"/>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9">
            <a:extLst>
              <a:ext uri="{FF2B5EF4-FFF2-40B4-BE49-F238E27FC236}">
                <a16:creationId xmlns:a16="http://schemas.microsoft.com/office/drawing/2014/main" id="{B4226049-1010-6F40-9650-F897C24EB483}"/>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1" name="Text Placeholder 9">
            <a:extLst>
              <a:ext uri="{FF2B5EF4-FFF2-40B4-BE49-F238E27FC236}">
                <a16:creationId xmlns:a16="http://schemas.microsoft.com/office/drawing/2014/main" id="{17877A8E-EC1F-174A-B87B-F4667FAF7845}"/>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2" name="Text Placeholder 9">
            <a:extLst>
              <a:ext uri="{FF2B5EF4-FFF2-40B4-BE49-F238E27FC236}">
                <a16:creationId xmlns:a16="http://schemas.microsoft.com/office/drawing/2014/main" id="{F635E910-E75C-1243-BCB0-8B5324D73515}"/>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grpSp>
        <p:nvGrpSpPr>
          <p:cNvPr id="13" name="Group 12">
            <a:extLst>
              <a:ext uri="{FF2B5EF4-FFF2-40B4-BE49-F238E27FC236}">
                <a16:creationId xmlns:a16="http://schemas.microsoft.com/office/drawing/2014/main" id="{7613807A-3481-494B-A9F2-109C84E15C7F}"/>
              </a:ext>
            </a:extLst>
          </p:cNvPr>
          <p:cNvGrpSpPr/>
          <p:nvPr userDrawn="1"/>
        </p:nvGrpSpPr>
        <p:grpSpPr>
          <a:xfrm>
            <a:off x="0" y="6366265"/>
            <a:ext cx="12192000" cy="385623"/>
            <a:chOff x="0" y="4774698"/>
            <a:chExt cx="9144000" cy="289217"/>
          </a:xfrm>
          <a:solidFill>
            <a:schemeClr val="bg1"/>
          </a:solidFill>
        </p:grpSpPr>
        <p:sp>
          <p:nvSpPr>
            <p:cNvPr id="14" name="Rectangle 13">
              <a:extLst>
                <a:ext uri="{FF2B5EF4-FFF2-40B4-BE49-F238E27FC236}">
                  <a16:creationId xmlns:a16="http://schemas.microsoft.com/office/drawing/2014/main" id="{B6576182-43F8-5344-A7CF-F91D8C93A746}"/>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5" name="Right Triangle 14">
              <a:extLst>
                <a:ext uri="{FF2B5EF4-FFF2-40B4-BE49-F238E27FC236}">
                  <a16:creationId xmlns:a16="http://schemas.microsoft.com/office/drawing/2014/main" id="{82E4CADD-2929-7F4D-AA9E-4DCBBE0B0B40}"/>
                </a:ext>
              </a:extLst>
            </p:cNvPr>
            <p:cNvSpPr/>
            <p:nvPr userDrawn="1"/>
          </p:nvSpPr>
          <p:spPr>
            <a:xfrm rot="10800000">
              <a:off x="511715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144933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ue w/JAX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3DA902-A421-5943-96E0-9E29B96ABB1A}"/>
              </a:ext>
            </a:extLst>
          </p:cNvPr>
          <p:cNvGrpSpPr/>
          <p:nvPr userDrawn="1"/>
        </p:nvGrpSpPr>
        <p:grpSpPr>
          <a:xfrm>
            <a:off x="0" y="6366265"/>
            <a:ext cx="12192000" cy="385623"/>
            <a:chOff x="0" y="4774698"/>
            <a:chExt cx="9144000" cy="289217"/>
          </a:xfrm>
        </p:grpSpPr>
        <p:sp>
          <p:nvSpPr>
            <p:cNvPr id="3" name="Rectangle 2">
              <a:extLst>
                <a:ext uri="{FF2B5EF4-FFF2-40B4-BE49-F238E27FC236}">
                  <a16:creationId xmlns:a16="http://schemas.microsoft.com/office/drawing/2014/main" id="{B71CD138-D925-094D-9960-C24AC278DA0B}"/>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Right Triangle 4">
              <a:extLst>
                <a:ext uri="{FF2B5EF4-FFF2-40B4-BE49-F238E27FC236}">
                  <a16:creationId xmlns:a16="http://schemas.microsoft.com/office/drawing/2014/main" id="{DF62F2D2-65C0-8F42-ADBB-022705B0FDA4}"/>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2" name="Text Placeholder 9">
            <a:extLst>
              <a:ext uri="{FF2B5EF4-FFF2-40B4-BE49-F238E27FC236}">
                <a16:creationId xmlns:a16="http://schemas.microsoft.com/office/drawing/2014/main" id="{21562516-8970-ED4B-AE49-269793DF1C11}"/>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4" name="TextBox 3">
            <a:extLst>
              <a:ext uri="{FF2B5EF4-FFF2-40B4-BE49-F238E27FC236}">
                <a16:creationId xmlns:a16="http://schemas.microsoft.com/office/drawing/2014/main" id="{E2D182FB-9559-C401-AC59-7583780E68EB}"/>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903473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y w/JAX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926067-3E3A-834B-B491-CF0EA645AD3D}"/>
              </a:ext>
            </a:extLst>
          </p:cNvPr>
          <p:cNvGrpSpPr/>
          <p:nvPr userDrawn="1"/>
        </p:nvGrpSpPr>
        <p:grpSpPr>
          <a:xfrm>
            <a:off x="0" y="6366265"/>
            <a:ext cx="12192000" cy="385623"/>
            <a:chOff x="0" y="4774698"/>
            <a:chExt cx="9144000" cy="289217"/>
          </a:xfrm>
          <a:solidFill>
            <a:schemeClr val="bg1"/>
          </a:solidFill>
        </p:grpSpPr>
        <p:sp>
          <p:nvSpPr>
            <p:cNvPr id="3" name="Rectangle 2">
              <a:extLst>
                <a:ext uri="{FF2B5EF4-FFF2-40B4-BE49-F238E27FC236}">
                  <a16:creationId xmlns:a16="http://schemas.microsoft.com/office/drawing/2014/main" id="{927BC769-C362-0943-8EC8-3BEC86470703}"/>
                </a:ext>
              </a:extLst>
            </p:cNvPr>
            <p:cNvSpPr/>
            <p:nvPr userDrawn="1"/>
          </p:nvSpPr>
          <p:spPr>
            <a:xfrm>
              <a:off x="0" y="4774698"/>
              <a:ext cx="9144000" cy="342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Right Triangle 4">
              <a:extLst>
                <a:ext uri="{FF2B5EF4-FFF2-40B4-BE49-F238E27FC236}">
                  <a16:creationId xmlns:a16="http://schemas.microsoft.com/office/drawing/2014/main" id="{7C9338C1-2689-C542-9BD4-BBC7FC4767B8}"/>
                </a:ext>
              </a:extLst>
            </p:cNvPr>
            <p:cNvSpPr/>
            <p:nvPr userDrawn="1"/>
          </p:nvSpPr>
          <p:spPr>
            <a:xfrm rot="10800000" flipH="1">
              <a:off x="2225844" y="4791842"/>
              <a:ext cx="232934" cy="272073"/>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0" name="Text Placeholder 9">
            <a:extLst>
              <a:ext uri="{FF2B5EF4-FFF2-40B4-BE49-F238E27FC236}">
                <a16:creationId xmlns:a16="http://schemas.microsoft.com/office/drawing/2014/main" id="{8743CDD0-2208-DE41-9BCC-3B428BE8A70D}"/>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4" name="TextBox 3">
            <a:extLst>
              <a:ext uri="{FF2B5EF4-FFF2-40B4-BE49-F238E27FC236}">
                <a16:creationId xmlns:a16="http://schemas.microsoft.com/office/drawing/2014/main" id="{8D439474-FE25-3D0A-07E5-9E4B7E9EBC32}"/>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203958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verse w/JAX n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A6F271-C725-2C4D-B082-15BC7DE40D25}"/>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2" name="Group 1">
            <a:extLst>
              <a:ext uri="{FF2B5EF4-FFF2-40B4-BE49-F238E27FC236}">
                <a16:creationId xmlns:a16="http://schemas.microsoft.com/office/drawing/2014/main" id="{091AAD2B-1AED-9A41-88CA-02DDB614B029}"/>
              </a:ext>
            </a:extLst>
          </p:cNvPr>
          <p:cNvGrpSpPr/>
          <p:nvPr userDrawn="1"/>
        </p:nvGrpSpPr>
        <p:grpSpPr>
          <a:xfrm>
            <a:off x="0" y="6366265"/>
            <a:ext cx="12192000" cy="385623"/>
            <a:chOff x="0" y="4774698"/>
            <a:chExt cx="9144000" cy="289217"/>
          </a:xfrm>
        </p:grpSpPr>
        <p:sp>
          <p:nvSpPr>
            <p:cNvPr id="10" name="Rectangle 9">
              <a:extLst>
                <a:ext uri="{FF2B5EF4-FFF2-40B4-BE49-F238E27FC236}">
                  <a16:creationId xmlns:a16="http://schemas.microsoft.com/office/drawing/2014/main" id="{A4E413CA-0523-3649-B537-FE5ACD420F76}"/>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2" name="Right Triangle 11">
              <a:extLst>
                <a:ext uri="{FF2B5EF4-FFF2-40B4-BE49-F238E27FC236}">
                  <a16:creationId xmlns:a16="http://schemas.microsoft.com/office/drawing/2014/main" id="{489BD0B7-57DE-C949-A735-BE3D547A3BF4}"/>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8" name="Text Placeholder 9">
            <a:extLst>
              <a:ext uri="{FF2B5EF4-FFF2-40B4-BE49-F238E27FC236}">
                <a16:creationId xmlns:a16="http://schemas.microsoft.com/office/drawing/2014/main" id="{6D84452F-2E44-6C4A-9D53-C0E9C297CE8F}"/>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9" name="Text Placeholder 9">
            <a:extLst>
              <a:ext uri="{FF2B5EF4-FFF2-40B4-BE49-F238E27FC236}">
                <a16:creationId xmlns:a16="http://schemas.microsoft.com/office/drawing/2014/main" id="{9BB09F22-22FC-E843-8B89-4987E9EC97F2}"/>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sp>
        <p:nvSpPr>
          <p:cNvPr id="4" name="TextBox 3">
            <a:extLst>
              <a:ext uri="{FF2B5EF4-FFF2-40B4-BE49-F238E27FC236}">
                <a16:creationId xmlns:a16="http://schemas.microsoft.com/office/drawing/2014/main" id="{1C944AAF-E0EC-DF39-1168-6A7A0AB94ABD}"/>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45058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JAX Informatio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0703B-DC8B-6945-A0EC-208449BB3160}"/>
              </a:ext>
            </a:extLst>
          </p:cNvPr>
          <p:cNvGrpSpPr/>
          <p:nvPr userDrawn="1"/>
        </p:nvGrpSpPr>
        <p:grpSpPr>
          <a:xfrm>
            <a:off x="0" y="1670172"/>
            <a:ext cx="12192000" cy="466571"/>
            <a:chOff x="0" y="1252629"/>
            <a:chExt cx="9144000" cy="349928"/>
          </a:xfrm>
        </p:grpSpPr>
        <p:sp>
          <p:nvSpPr>
            <p:cNvPr id="3" name="Rectangle 2">
              <a:extLst>
                <a:ext uri="{FF2B5EF4-FFF2-40B4-BE49-F238E27FC236}">
                  <a16:creationId xmlns:a16="http://schemas.microsoft.com/office/drawing/2014/main" id="{629F9AAE-43FC-E14B-ACEA-331CF6545456}"/>
                </a:ext>
              </a:extLst>
            </p:cNvPr>
            <p:cNvSpPr/>
            <p:nvPr userDrawn="1"/>
          </p:nvSpPr>
          <p:spPr>
            <a:xfrm>
              <a:off x="0" y="1252629"/>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4" name="Right Triangle 3">
              <a:extLst>
                <a:ext uri="{FF2B5EF4-FFF2-40B4-BE49-F238E27FC236}">
                  <a16:creationId xmlns:a16="http://schemas.microsoft.com/office/drawing/2014/main" id="{3E7A331B-7026-1E47-BD4D-FE2B7AE0A468}"/>
                </a:ext>
              </a:extLst>
            </p:cNvPr>
            <p:cNvSpPr/>
            <p:nvPr userDrawn="1"/>
          </p:nvSpPr>
          <p:spPr>
            <a:xfrm rot="10800000">
              <a:off x="3217068" y="1269773"/>
              <a:ext cx="284911" cy="332784"/>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pic>
        <p:nvPicPr>
          <p:cNvPr id="5" name="Picture 4">
            <a:extLst>
              <a:ext uri="{FF2B5EF4-FFF2-40B4-BE49-F238E27FC236}">
                <a16:creationId xmlns:a16="http://schemas.microsoft.com/office/drawing/2014/main" id="{F623F9D7-AD2E-564F-9B08-FFA7BB1C03F9}"/>
              </a:ext>
            </a:extLst>
          </p:cNvPr>
          <p:cNvPicPr>
            <a:picLocks noChangeAspect="1"/>
          </p:cNvPicPr>
          <p:nvPr userDrawn="1"/>
        </p:nvPicPr>
        <p:blipFill rotWithShape="1">
          <a:blip r:embed="rId2"/>
          <a:srcRect l="-8405" t="-28146" r="-9101" b="-22219"/>
          <a:stretch/>
        </p:blipFill>
        <p:spPr>
          <a:xfrm>
            <a:off x="1" y="58923"/>
            <a:ext cx="4943468" cy="1539532"/>
          </a:xfrm>
          <a:prstGeom prst="rect">
            <a:avLst/>
          </a:prstGeom>
        </p:spPr>
      </p:pic>
      <p:sp>
        <p:nvSpPr>
          <p:cNvPr id="6" name="TextBox 5">
            <a:extLst>
              <a:ext uri="{FF2B5EF4-FFF2-40B4-BE49-F238E27FC236}">
                <a16:creationId xmlns:a16="http://schemas.microsoft.com/office/drawing/2014/main" id="{F75C272B-A03F-2543-AE09-4AD1BB58E51C}"/>
              </a:ext>
            </a:extLst>
          </p:cNvPr>
          <p:cNvSpPr txBox="1"/>
          <p:nvPr userDrawn="1"/>
        </p:nvSpPr>
        <p:spPr>
          <a:xfrm>
            <a:off x="4798919" y="1917374"/>
            <a:ext cx="7033379" cy="3539430"/>
          </a:xfrm>
          <a:prstGeom prst="rect">
            <a:avLst/>
          </a:prstGeom>
          <a:noFill/>
        </p:spPr>
        <p:txBody>
          <a:bodyPr wrap="square" rtlCol="0">
            <a:spAutoFit/>
          </a:bodyPr>
          <a:lstStyle/>
          <a:p>
            <a:r>
              <a:rPr lang="en-US" sz="2800" b="0" i="0" dirty="0">
                <a:solidFill>
                  <a:srgbClr val="7C7C7C"/>
                </a:solidFill>
                <a:latin typeface="Source Sans Pro" panose="020B0503030403020204" pitchFamily="34" charset="0"/>
                <a:cs typeface="Arial" panose="020B0604020202020204" pitchFamily="34" charset="0"/>
              </a:rPr>
              <a:t>The Jackson Laboratory is an independent, nonprofit biomedical research institution with a mission to discover precise genomic solutions for disease and empower the global biomedical community in the shared quest to improve human health. </a:t>
            </a:r>
          </a:p>
          <a:p>
            <a:endParaRPr lang="en-US" sz="2800" b="0" i="0" dirty="0">
              <a:solidFill>
                <a:srgbClr val="7C7C7C"/>
              </a:solidFill>
              <a:latin typeface="Source Sans Pro" panose="020B0503030403020204" pitchFamily="34" charset="0"/>
              <a:cs typeface="Arial" panose="020B0604020202020204" pitchFamily="34" charset="0"/>
            </a:endParaRPr>
          </a:p>
          <a:p>
            <a:r>
              <a:rPr lang="en-US" sz="2800" b="0" i="0" dirty="0">
                <a:solidFill>
                  <a:srgbClr val="7C7C7C"/>
                </a:solidFill>
                <a:latin typeface="Source Sans Pro" panose="020B0503030403020204" pitchFamily="34" charset="0"/>
                <a:cs typeface="Arial" panose="020B0604020202020204" pitchFamily="34" charset="0"/>
              </a:rPr>
              <a:t>Learn more at </a:t>
            </a:r>
            <a:r>
              <a:rPr lang="en-US" sz="2800" b="0" i="0" dirty="0" err="1">
                <a:solidFill>
                  <a:srgbClr val="7C7C7C"/>
                </a:solidFill>
                <a:latin typeface="Source Sans Pro" panose="020B0503030403020204" pitchFamily="34" charset="0"/>
                <a:cs typeface="Arial" panose="020B0604020202020204" pitchFamily="34" charset="0"/>
              </a:rPr>
              <a:t>www.jax.org</a:t>
            </a:r>
            <a:r>
              <a:rPr lang="en-US" sz="2800" b="0" i="0" dirty="0">
                <a:solidFill>
                  <a:srgbClr val="7C7C7C"/>
                </a:solidFill>
                <a:latin typeface="Source Sans Pro" panose="020B0503030403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08ADE88C-998C-4984-C128-934EDED39B58}"/>
              </a:ext>
            </a:extLst>
          </p:cNvPr>
          <p:cNvPicPr>
            <a:picLocks noChangeAspect="1"/>
          </p:cNvPicPr>
          <p:nvPr userDrawn="1"/>
        </p:nvPicPr>
        <p:blipFill>
          <a:blip r:embed="rId3"/>
          <a:stretch>
            <a:fillRect/>
          </a:stretch>
        </p:blipFill>
        <p:spPr>
          <a:xfrm>
            <a:off x="4943469" y="5805444"/>
            <a:ext cx="2860649" cy="399160"/>
          </a:xfrm>
          <a:prstGeom prst="rect">
            <a:avLst/>
          </a:prstGeom>
        </p:spPr>
      </p:pic>
    </p:spTree>
    <p:extLst>
      <p:ext uri="{BB962C8B-B14F-4D97-AF65-F5344CB8AC3E}">
        <p14:creationId xmlns:p14="http://schemas.microsoft.com/office/powerpoint/2010/main" val="274256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3" name="Table Placeholder 2">
            <a:extLst>
              <a:ext uri="{FF2B5EF4-FFF2-40B4-BE49-F238E27FC236}">
                <a16:creationId xmlns:a16="http://schemas.microsoft.com/office/drawing/2014/main" id="{85F2041D-DCDD-E646-AB93-2E0B7AA30E53}"/>
              </a:ext>
            </a:extLst>
          </p:cNvPr>
          <p:cNvSpPr>
            <a:spLocks noGrp="1"/>
          </p:cNvSpPr>
          <p:nvPr>
            <p:ph type="tbl" sz="quarter" idx="11" hasCustomPrompt="1"/>
          </p:nvPr>
        </p:nvSpPr>
        <p:spPr>
          <a:xfrm>
            <a:off x="325070" y="1341514"/>
            <a:ext cx="11502428" cy="5137989"/>
          </a:xfrm>
          <a:prstGeom prst="rect">
            <a:avLst/>
          </a:prstGeom>
        </p:spPr>
        <p:txBody>
          <a:bodyPr/>
          <a:lstStyle>
            <a:lvl1pPr>
              <a:buNone/>
              <a:defRPr sz="2667" b="0" i="0">
                <a:latin typeface="Source Sans Pro" panose="020B0503030403020204" pitchFamily="34" charset="0"/>
              </a:defRPr>
            </a:lvl1pPr>
          </a:lstStyle>
          <a:p>
            <a:pPr lvl="0"/>
            <a:r>
              <a:rPr lang="en-US" dirty="0"/>
              <a:t>TABLE: 20pt text in table (minimum for ease of viewing)</a:t>
            </a:r>
          </a:p>
        </p:txBody>
      </p:sp>
    </p:spTree>
    <p:extLst>
      <p:ext uri="{BB962C8B-B14F-4D97-AF65-F5344CB8AC3E}">
        <p14:creationId xmlns:p14="http://schemas.microsoft.com/office/powerpoint/2010/main" val="164120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4" name="Chart Placeholder 3">
            <a:extLst>
              <a:ext uri="{FF2B5EF4-FFF2-40B4-BE49-F238E27FC236}">
                <a16:creationId xmlns:a16="http://schemas.microsoft.com/office/drawing/2014/main" id="{F0569EBD-AE55-EA4E-ABC0-1CE1D3E95991}"/>
              </a:ext>
            </a:extLst>
          </p:cNvPr>
          <p:cNvSpPr>
            <a:spLocks noGrp="1"/>
          </p:cNvSpPr>
          <p:nvPr>
            <p:ph type="chart" sz="quarter" idx="11" hasCustomPrompt="1"/>
          </p:nvPr>
        </p:nvSpPr>
        <p:spPr>
          <a:xfrm>
            <a:off x="325967" y="1341514"/>
            <a:ext cx="11540067" cy="5143953"/>
          </a:xfrm>
          <a:prstGeom prst="rect">
            <a:avLst/>
          </a:prstGeom>
        </p:spPr>
        <p:txBody>
          <a:bodyPr/>
          <a:lstStyle>
            <a:lvl1pPr>
              <a:buNone/>
              <a:defRPr b="0" i="0">
                <a:latin typeface="Source Sans Pro" panose="020B0503030403020204" pitchFamily="34" charset="0"/>
              </a:defRPr>
            </a:lvl1pPr>
          </a:lstStyle>
          <a:p>
            <a:r>
              <a:rPr lang="en-US" dirty="0"/>
              <a:t>CHART</a:t>
            </a:r>
          </a:p>
        </p:txBody>
      </p:sp>
    </p:spTree>
    <p:extLst>
      <p:ext uri="{BB962C8B-B14F-4D97-AF65-F5344CB8AC3E}">
        <p14:creationId xmlns:p14="http://schemas.microsoft.com/office/powerpoint/2010/main" val="12871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7" name="Picture Placeholder 2">
            <a:extLst>
              <a:ext uri="{FF2B5EF4-FFF2-40B4-BE49-F238E27FC236}">
                <a16:creationId xmlns:a16="http://schemas.microsoft.com/office/drawing/2014/main" id="{7D6EABED-5DB5-5F46-ACA9-C979582A3ABF}"/>
              </a:ext>
            </a:extLst>
          </p:cNvPr>
          <p:cNvSpPr>
            <a:spLocks noGrp="1"/>
          </p:cNvSpPr>
          <p:nvPr>
            <p:ph type="pic" sz="quarter" idx="12"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PICTURE</a:t>
            </a:r>
          </a:p>
        </p:txBody>
      </p:sp>
    </p:spTree>
    <p:extLst>
      <p:ext uri="{BB962C8B-B14F-4D97-AF65-F5344CB8AC3E}">
        <p14:creationId xmlns:p14="http://schemas.microsoft.com/office/powerpoint/2010/main" val="3320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nline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7" name="Online Image Placeholder 2">
            <a:extLst>
              <a:ext uri="{FF2B5EF4-FFF2-40B4-BE49-F238E27FC236}">
                <a16:creationId xmlns:a16="http://schemas.microsoft.com/office/drawing/2014/main" id="{79DE00AA-ED41-A446-AF94-2695E77202D0}"/>
              </a:ext>
            </a:extLst>
          </p:cNvPr>
          <p:cNvSpPr>
            <a:spLocks noGrp="1"/>
          </p:cNvSpPr>
          <p:nvPr>
            <p:ph type="clipArt" sz="quarter" idx="14"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ONLINE IMAGE</a:t>
            </a:r>
          </a:p>
        </p:txBody>
      </p:sp>
    </p:spTree>
    <p:extLst>
      <p:ext uri="{BB962C8B-B14F-4D97-AF65-F5344CB8AC3E}">
        <p14:creationId xmlns:p14="http://schemas.microsoft.com/office/powerpoint/2010/main" val="262448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9" name="Media Placeholder 2">
            <a:extLst>
              <a:ext uri="{FF2B5EF4-FFF2-40B4-BE49-F238E27FC236}">
                <a16:creationId xmlns:a16="http://schemas.microsoft.com/office/drawing/2014/main" id="{525B0C2C-9976-FA40-A1FD-39112ED504F8}"/>
              </a:ext>
            </a:extLst>
          </p:cNvPr>
          <p:cNvSpPr>
            <a:spLocks noGrp="1"/>
          </p:cNvSpPr>
          <p:nvPr>
            <p:ph type="media" sz="quarter" idx="13"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MEDIA</a:t>
            </a:r>
          </a:p>
        </p:txBody>
      </p:sp>
    </p:spTree>
    <p:extLst>
      <p:ext uri="{BB962C8B-B14F-4D97-AF65-F5344CB8AC3E}">
        <p14:creationId xmlns:p14="http://schemas.microsoft.com/office/powerpoint/2010/main" val="169916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ed List">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A7765B19-81AD-F74F-AF49-13AEF84E7B96}"/>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tx2"/>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grpSp>
        <p:nvGrpSpPr>
          <p:cNvPr id="2" name="Group 1">
            <a:extLst>
              <a:ext uri="{FF2B5EF4-FFF2-40B4-BE49-F238E27FC236}">
                <a16:creationId xmlns:a16="http://schemas.microsoft.com/office/drawing/2014/main" id="{97FF56CD-6A60-5D41-AC6D-756DC18EA01A}"/>
              </a:ext>
            </a:extLst>
          </p:cNvPr>
          <p:cNvGrpSpPr/>
          <p:nvPr userDrawn="1"/>
        </p:nvGrpSpPr>
        <p:grpSpPr>
          <a:xfrm>
            <a:off x="0" y="6366265"/>
            <a:ext cx="12192000" cy="385623"/>
            <a:chOff x="0" y="4774698"/>
            <a:chExt cx="9144000" cy="289217"/>
          </a:xfrm>
        </p:grpSpPr>
        <p:sp>
          <p:nvSpPr>
            <p:cNvPr id="5" name="Rectangle 4">
              <a:extLst>
                <a:ext uri="{FF2B5EF4-FFF2-40B4-BE49-F238E27FC236}">
                  <a16:creationId xmlns:a16="http://schemas.microsoft.com/office/drawing/2014/main" id="{140FBF9D-2125-7E42-8EEB-F5AC32193357}"/>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95242366-61CD-5449-86EB-92143117F000}"/>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1" name="Text Placeholder 9">
            <a:extLst>
              <a:ext uri="{FF2B5EF4-FFF2-40B4-BE49-F238E27FC236}">
                <a16:creationId xmlns:a16="http://schemas.microsoft.com/office/drawing/2014/main" id="{5986D113-80CA-7F47-A29A-74D32ABAD00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tx2">
                    <a:lumMod val="60000"/>
                    <a:lumOff val="40000"/>
                  </a:schemeClr>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90921448-5840-334C-8546-6109675394AF}"/>
              </a:ext>
            </a:extLst>
          </p:cNvPr>
          <p:cNvSpPr>
            <a:spLocks noGrp="1"/>
          </p:cNvSpPr>
          <p:nvPr>
            <p:ph type="body" sz="quarter" idx="13" hasCustomPrompt="1"/>
          </p:nvPr>
        </p:nvSpPr>
        <p:spPr>
          <a:xfrm>
            <a:off x="418042" y="446017"/>
            <a:ext cx="11355916" cy="5441949"/>
          </a:xfrm>
          <a:prstGeom prst="rect">
            <a:avLst/>
          </a:prstGeom>
        </p:spPr>
        <p:txBody>
          <a:bodyPr/>
          <a:lstStyle>
            <a:lvl1pPr>
              <a:lnSpc>
                <a:spcPct val="150000"/>
              </a:lnSpc>
              <a:spcBef>
                <a:spcPts val="800"/>
              </a:spcBef>
              <a:buClr>
                <a:schemeClr val="tx1"/>
              </a:buClr>
              <a:buSzPct val="75000"/>
              <a:defRPr sz="3733" b="0" i="0">
                <a:latin typeface="Source Sans Pro" panose="020B0503030403020204" pitchFamily="34" charset="0"/>
              </a:defRPr>
            </a:lvl1pPr>
            <a:lvl2pPr>
              <a:lnSpc>
                <a:spcPct val="150000"/>
              </a:lnSpc>
              <a:spcBef>
                <a:spcPts val="800"/>
              </a:spcBef>
              <a:buClr>
                <a:schemeClr val="tx1"/>
              </a:buClr>
              <a:buSzPct val="65000"/>
              <a:buFont typeface="Arial" panose="020B0604020202020204" pitchFamily="34" charset="0"/>
              <a:buChar char="•"/>
              <a:defRPr sz="3200" b="0" i="0">
                <a:latin typeface="Source Sans Pro" panose="020B0503030403020204" pitchFamily="34" charset="0"/>
              </a:defRPr>
            </a:lvl2pPr>
            <a:lvl3pPr>
              <a:lnSpc>
                <a:spcPct val="150000"/>
              </a:lnSpc>
              <a:spcBef>
                <a:spcPts val="800"/>
              </a:spcBef>
              <a:buClr>
                <a:schemeClr val="tx1"/>
              </a:buClr>
              <a:buSzPct val="55000"/>
              <a:defRPr sz="2667" b="0" i="0">
                <a:latin typeface="Source Sans Pro" panose="020B0503030403020204" pitchFamily="34" charset="0"/>
              </a:defRPr>
            </a:lvl3pPr>
          </a:lstStyle>
          <a:p>
            <a:pPr lvl="0"/>
            <a:r>
              <a:rPr lang="en-US" dirty="0"/>
              <a:t>Bulleted List Black Text (28pt)</a:t>
            </a:r>
          </a:p>
          <a:p>
            <a:pPr lvl="1"/>
            <a:r>
              <a:rPr lang="en-US" dirty="0"/>
              <a:t>Second level (24pt)</a:t>
            </a:r>
          </a:p>
          <a:p>
            <a:pPr lvl="2"/>
            <a:r>
              <a:rPr lang="en-US" dirty="0"/>
              <a:t>Third level (20pt)</a:t>
            </a:r>
          </a:p>
        </p:txBody>
      </p:sp>
      <p:sp>
        <p:nvSpPr>
          <p:cNvPr id="8" name="TextBox 7">
            <a:extLst>
              <a:ext uri="{FF2B5EF4-FFF2-40B4-BE49-F238E27FC236}">
                <a16:creationId xmlns:a16="http://schemas.microsoft.com/office/drawing/2014/main" id="{98E2D31C-5E79-E717-4CEE-6794462266EE}"/>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01690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verse Bulleted Lis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F6741E-8CCA-4C4E-B0A3-741649C04FAB}"/>
              </a:ext>
            </a:extLst>
          </p:cNvPr>
          <p:cNvGrpSpPr/>
          <p:nvPr userDrawn="1"/>
        </p:nvGrpSpPr>
        <p:grpSpPr>
          <a:xfrm>
            <a:off x="-1" y="0"/>
            <a:ext cx="12192001" cy="6858000"/>
            <a:chOff x="-1" y="0"/>
            <a:chExt cx="9144001" cy="5143500"/>
          </a:xfrm>
        </p:grpSpPr>
        <p:sp>
          <p:nvSpPr>
            <p:cNvPr id="3" name="Rectangle 2">
              <a:extLst>
                <a:ext uri="{FF2B5EF4-FFF2-40B4-BE49-F238E27FC236}">
                  <a16:creationId xmlns:a16="http://schemas.microsoft.com/office/drawing/2014/main" id="{F4A875CD-6704-0848-BE4A-FFEEB0A59355}"/>
                </a:ext>
              </a:extLst>
            </p:cNvPr>
            <p:cNvSpPr/>
            <p:nvPr userDrawn="1"/>
          </p:nvSpPr>
          <p:spPr>
            <a:xfrm>
              <a:off x="-1" y="0"/>
              <a:ext cx="9144001" cy="51435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4" name="Group 3">
              <a:extLst>
                <a:ext uri="{FF2B5EF4-FFF2-40B4-BE49-F238E27FC236}">
                  <a16:creationId xmlns:a16="http://schemas.microsoft.com/office/drawing/2014/main" id="{19FE1D65-821C-7449-ACD8-CD5ED09E42FC}"/>
                </a:ext>
              </a:extLst>
            </p:cNvPr>
            <p:cNvGrpSpPr/>
            <p:nvPr userDrawn="1"/>
          </p:nvGrpSpPr>
          <p:grpSpPr>
            <a:xfrm>
              <a:off x="0" y="4774698"/>
              <a:ext cx="9144000" cy="289217"/>
              <a:chOff x="0" y="4774698"/>
              <a:chExt cx="9144000" cy="289217"/>
            </a:xfrm>
          </p:grpSpPr>
          <p:grpSp>
            <p:nvGrpSpPr>
              <p:cNvPr id="2" name="Group 1">
                <a:extLst>
                  <a:ext uri="{FF2B5EF4-FFF2-40B4-BE49-F238E27FC236}">
                    <a16:creationId xmlns:a16="http://schemas.microsoft.com/office/drawing/2014/main" id="{72388502-05BC-5945-A033-AACACF358BD9}"/>
                  </a:ext>
                </a:extLst>
              </p:cNvPr>
              <p:cNvGrpSpPr/>
              <p:nvPr userDrawn="1"/>
            </p:nvGrpSpPr>
            <p:grpSpPr>
              <a:xfrm>
                <a:off x="0" y="4774698"/>
                <a:ext cx="9144000" cy="289217"/>
                <a:chOff x="0" y="4774698"/>
                <a:chExt cx="9144000" cy="289217"/>
              </a:xfrm>
            </p:grpSpPr>
            <p:sp>
              <p:nvSpPr>
                <p:cNvPr id="5" name="Rectangle 4">
                  <a:extLst>
                    <a:ext uri="{FF2B5EF4-FFF2-40B4-BE49-F238E27FC236}">
                      <a16:creationId xmlns:a16="http://schemas.microsoft.com/office/drawing/2014/main" id="{2ADAB89F-AD34-6A48-A442-2F4FDC778785}"/>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2D08FF64-15EC-3D4E-9A2A-6860016F6E90}"/>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6" name="TextBox 15">
                <a:extLst>
                  <a:ext uri="{FF2B5EF4-FFF2-40B4-BE49-F238E27FC236}">
                    <a16:creationId xmlns:a16="http://schemas.microsoft.com/office/drawing/2014/main" id="{93A0CBE5-922A-6B4D-A0B3-9451FD291D27}"/>
                  </a:ext>
                </a:extLst>
              </p:cNvPr>
              <p:cNvSpPr txBox="1"/>
              <p:nvPr userDrawn="1"/>
            </p:nvSpPr>
            <p:spPr>
              <a:xfrm>
                <a:off x="0" y="4865191"/>
                <a:ext cx="2225843" cy="161583"/>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grpSp>
      </p:grpSp>
      <p:sp>
        <p:nvSpPr>
          <p:cNvPr id="15" name="Slide Number Placeholder 17">
            <a:extLst>
              <a:ext uri="{FF2B5EF4-FFF2-40B4-BE49-F238E27FC236}">
                <a16:creationId xmlns:a16="http://schemas.microsoft.com/office/drawing/2014/main" id="{2FDB0E3C-B65A-A24A-96DA-7D7AE84EB18A}"/>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7" name="Text Placeholder 9">
            <a:extLst>
              <a:ext uri="{FF2B5EF4-FFF2-40B4-BE49-F238E27FC236}">
                <a16:creationId xmlns:a16="http://schemas.microsoft.com/office/drawing/2014/main" id="{2A91190E-987F-3D4D-9686-5D75BE42649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9" name="Text Placeholder 9">
            <a:extLst>
              <a:ext uri="{FF2B5EF4-FFF2-40B4-BE49-F238E27FC236}">
                <a16:creationId xmlns:a16="http://schemas.microsoft.com/office/drawing/2014/main" id="{822D3FD8-6681-BE4D-AA6B-BE7D511CEBC2}"/>
              </a:ext>
            </a:extLst>
          </p:cNvPr>
          <p:cNvSpPr>
            <a:spLocks noGrp="1"/>
          </p:cNvSpPr>
          <p:nvPr>
            <p:ph type="body" sz="quarter" idx="13" hasCustomPrompt="1"/>
          </p:nvPr>
        </p:nvSpPr>
        <p:spPr>
          <a:xfrm>
            <a:off x="418042" y="446017"/>
            <a:ext cx="11355916" cy="5441949"/>
          </a:xfrm>
          <a:prstGeom prst="rect">
            <a:avLst/>
          </a:prstGeom>
        </p:spPr>
        <p:txBody>
          <a:bodyPr/>
          <a:lstStyle>
            <a:lvl1pPr>
              <a:lnSpc>
                <a:spcPct val="150000"/>
              </a:lnSpc>
              <a:spcBef>
                <a:spcPts val="800"/>
              </a:spcBef>
              <a:buClr>
                <a:schemeClr val="bg1"/>
              </a:buClr>
              <a:buSzPct val="75000"/>
              <a:defRPr sz="3733" b="0" i="0">
                <a:solidFill>
                  <a:schemeClr val="bg1"/>
                </a:solidFill>
                <a:latin typeface="Source Sans Pro" panose="020B0503030403020204" pitchFamily="34" charset="0"/>
              </a:defRPr>
            </a:lvl1pPr>
            <a:lvl2pPr>
              <a:lnSpc>
                <a:spcPct val="150000"/>
              </a:lnSpc>
              <a:spcBef>
                <a:spcPts val="800"/>
              </a:spcBef>
              <a:buClr>
                <a:schemeClr val="bg1"/>
              </a:buClr>
              <a:buSzPct val="65000"/>
              <a:buFont typeface="Arial" panose="020B0604020202020204" pitchFamily="34" charset="0"/>
              <a:buChar char="•"/>
              <a:defRPr sz="3200" b="0" i="0">
                <a:solidFill>
                  <a:schemeClr val="bg1"/>
                </a:solidFill>
                <a:latin typeface="Source Sans Pro" panose="020B0503030403020204" pitchFamily="34" charset="0"/>
              </a:defRPr>
            </a:lvl2pPr>
            <a:lvl3pPr>
              <a:lnSpc>
                <a:spcPct val="150000"/>
              </a:lnSpc>
              <a:spcBef>
                <a:spcPts val="800"/>
              </a:spcBef>
              <a:buClr>
                <a:schemeClr val="bg1"/>
              </a:buClr>
              <a:buSzPct val="55000"/>
              <a:defRPr sz="2667" b="0" i="0">
                <a:solidFill>
                  <a:schemeClr val="bg1"/>
                </a:solidFill>
                <a:latin typeface="Source Sans Pro" panose="020B0503030403020204" pitchFamily="34" charset="0"/>
              </a:defRPr>
            </a:lvl3pPr>
          </a:lstStyle>
          <a:p>
            <a:pPr lvl="0"/>
            <a:r>
              <a:rPr lang="en-US" dirty="0"/>
              <a:t>Bulleted List White Text (28pt)</a:t>
            </a:r>
          </a:p>
          <a:p>
            <a:pPr lvl="1"/>
            <a:r>
              <a:rPr lang="en-US" dirty="0"/>
              <a:t>Second level (24pt)</a:t>
            </a:r>
          </a:p>
          <a:p>
            <a:pPr lvl="2"/>
            <a:r>
              <a:rPr lang="en-US" dirty="0"/>
              <a:t>Third level (20pt)</a:t>
            </a:r>
          </a:p>
        </p:txBody>
      </p:sp>
    </p:spTree>
    <p:extLst>
      <p:ext uri="{BB962C8B-B14F-4D97-AF65-F5344CB8AC3E}">
        <p14:creationId xmlns:p14="http://schemas.microsoft.com/office/powerpoint/2010/main" val="3000313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170703"/>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54784"/>
      </p:ext>
    </p:extLst>
  </p:cSld>
  <p:clrMap bg1="lt1" tx1="dk1" bg2="lt2" tx2="dk2" accent1="accent1" accent2="accent2" accent3="accent3" accent4="accent4" accent5="accent5" accent6="accent6" hlink="hlink" folHlink="folHlink"/>
  <p:sldLayoutIdLst>
    <p:sldLayoutId id="2147483672" r:id="rId1"/>
    <p:sldLayoutId id="2147483688" r:id="rId2"/>
    <p:sldLayoutId id="2147483689" r:id="rId3"/>
    <p:sldLayoutId id="2147483691" r:id="rId4"/>
    <p:sldLayoutId id="2147483690" r:id="rId5"/>
    <p:sldLayoutId id="2147483673" r:id="rId6"/>
    <p:sldLayoutId id="2147483676"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643" b="0" i="0">
                <a:solidFill>
                  <a:schemeClr val="tx1">
                    <a:tint val="75000"/>
                  </a:schemeClr>
                </a:solidFill>
                <a:latin typeface="Source Sans Pro" panose="020B0503030403020204" pitchFamily="34" charset="0"/>
              </a:defRPr>
            </a:lvl1pPr>
          </a:lstStyle>
          <a:p>
            <a:fld id="{A2B479A3-3946-D64C-9474-EA45209B5988}" type="datetimeFigureOut">
              <a:rPr lang="en-US" smtClean="0"/>
              <a:pPr/>
              <a:t>7/14/25</a:t>
            </a:fld>
            <a:endParaRPr lang="en-US" dirty="0"/>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643" b="0" i="0">
                <a:solidFill>
                  <a:schemeClr val="tx1">
                    <a:tint val="75000"/>
                  </a:schemeClr>
                </a:solidFill>
                <a:latin typeface="Source Sans Pro" panose="020B0503030403020204" pitchFamily="34" charset="0"/>
              </a:defRPr>
            </a:lvl1pPr>
          </a:lstStyle>
          <a:p>
            <a:endParaRPr lang="en-US" dirty="0"/>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643" b="0" i="0">
                <a:solidFill>
                  <a:schemeClr val="tx1">
                    <a:tint val="75000"/>
                  </a:schemeClr>
                </a:solidFill>
                <a:latin typeface="Source Sans Pro" panose="020B0503030403020204" pitchFamily="34" charset="0"/>
              </a:defRPr>
            </a:lvl1pPr>
          </a:lstStyle>
          <a:p>
            <a:fld id="{0E6C3370-8466-C045-8ADC-FBC94591C3B0}" type="slidenum">
              <a:rPr lang="en-US" smtClean="0"/>
              <a:pPr/>
              <a:t>‹#›</a:t>
            </a:fld>
            <a:endParaRPr lang="en-US" dirty="0"/>
          </a:p>
        </p:txBody>
      </p:sp>
    </p:spTree>
    <p:extLst>
      <p:ext uri="{BB962C8B-B14F-4D97-AF65-F5344CB8AC3E}">
        <p14:creationId xmlns:p14="http://schemas.microsoft.com/office/powerpoint/2010/main" val="1319542128"/>
      </p:ext>
    </p:extLst>
  </p:cSld>
  <p:clrMap bg1="lt1" tx1="dk1" bg2="lt2" tx2="dk2" accent1="accent1" accent2="accent2" accent3="accent3" accent4="accent4" accent5="accent5" accent6="accent6" hlink="hlink" folHlink="folHlink"/>
  <p:sldLayoutIdLst>
    <p:sldLayoutId id="2147483729"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defTabSz="489862" rtl="0" eaLnBrk="1" latinLnBrk="0" hangingPunct="1">
        <a:lnSpc>
          <a:spcPct val="90000"/>
        </a:lnSpc>
        <a:spcBef>
          <a:spcPct val="0"/>
        </a:spcBef>
        <a:buNone/>
        <a:defRPr sz="2357" b="0" i="0" kern="1200">
          <a:solidFill>
            <a:schemeClr val="tx1"/>
          </a:solidFill>
          <a:latin typeface="Source Sans Pro Light" panose="020B0403030403020204" pitchFamily="34" charset="0"/>
          <a:ea typeface="+mj-ea"/>
          <a:cs typeface="+mj-cs"/>
        </a:defRPr>
      </a:lvl1pPr>
    </p:titleStyle>
    <p:body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p:bodyStyle>
    <p:otherStyle>
      <a:defPPr>
        <a:defRPr lang="en-US"/>
      </a:defPPr>
      <a:lvl1pPr marL="0" algn="l" defTabSz="489862" rtl="0" eaLnBrk="1" latinLnBrk="0" hangingPunct="1">
        <a:defRPr sz="964" kern="1200">
          <a:solidFill>
            <a:schemeClr val="tx1"/>
          </a:solidFill>
          <a:latin typeface="+mn-lt"/>
          <a:ea typeface="+mn-ea"/>
          <a:cs typeface="+mn-cs"/>
        </a:defRPr>
      </a:lvl1pPr>
      <a:lvl2pPr marL="244931" algn="l" defTabSz="489862" rtl="0" eaLnBrk="1" latinLnBrk="0" hangingPunct="1">
        <a:defRPr sz="964" kern="1200">
          <a:solidFill>
            <a:schemeClr val="tx1"/>
          </a:solidFill>
          <a:latin typeface="+mn-lt"/>
          <a:ea typeface="+mn-ea"/>
          <a:cs typeface="+mn-cs"/>
        </a:defRPr>
      </a:lvl2pPr>
      <a:lvl3pPr marL="489862" algn="l" defTabSz="489862" rtl="0" eaLnBrk="1" latinLnBrk="0" hangingPunct="1">
        <a:defRPr sz="964" kern="1200">
          <a:solidFill>
            <a:schemeClr val="tx1"/>
          </a:solidFill>
          <a:latin typeface="+mn-lt"/>
          <a:ea typeface="+mn-ea"/>
          <a:cs typeface="+mn-cs"/>
        </a:defRPr>
      </a:lvl3pPr>
      <a:lvl4pPr marL="734794" algn="l" defTabSz="489862" rtl="0" eaLnBrk="1" latinLnBrk="0" hangingPunct="1">
        <a:defRPr sz="964" kern="1200">
          <a:solidFill>
            <a:schemeClr val="tx1"/>
          </a:solidFill>
          <a:latin typeface="+mn-lt"/>
          <a:ea typeface="+mn-ea"/>
          <a:cs typeface="+mn-cs"/>
        </a:defRPr>
      </a:lvl4pPr>
      <a:lvl5pPr marL="979725" algn="l" defTabSz="489862" rtl="0" eaLnBrk="1" latinLnBrk="0" hangingPunct="1">
        <a:defRPr sz="964" kern="1200">
          <a:solidFill>
            <a:schemeClr val="tx1"/>
          </a:solidFill>
          <a:latin typeface="+mn-lt"/>
          <a:ea typeface="+mn-ea"/>
          <a:cs typeface="+mn-cs"/>
        </a:defRPr>
      </a:lvl5pPr>
      <a:lvl6pPr marL="1224656" algn="l" defTabSz="489862" rtl="0" eaLnBrk="1" latinLnBrk="0" hangingPunct="1">
        <a:defRPr sz="964" kern="1200">
          <a:solidFill>
            <a:schemeClr val="tx1"/>
          </a:solidFill>
          <a:latin typeface="+mn-lt"/>
          <a:ea typeface="+mn-ea"/>
          <a:cs typeface="+mn-cs"/>
        </a:defRPr>
      </a:lvl6pPr>
      <a:lvl7pPr marL="1469587" algn="l" defTabSz="489862" rtl="0" eaLnBrk="1" latinLnBrk="0" hangingPunct="1">
        <a:defRPr sz="964" kern="1200">
          <a:solidFill>
            <a:schemeClr val="tx1"/>
          </a:solidFill>
          <a:latin typeface="+mn-lt"/>
          <a:ea typeface="+mn-ea"/>
          <a:cs typeface="+mn-cs"/>
        </a:defRPr>
      </a:lvl7pPr>
      <a:lvl8pPr marL="1714518" algn="l" defTabSz="489862" rtl="0" eaLnBrk="1" latinLnBrk="0" hangingPunct="1">
        <a:defRPr sz="964" kern="1200">
          <a:solidFill>
            <a:schemeClr val="tx1"/>
          </a:solidFill>
          <a:latin typeface="+mn-lt"/>
          <a:ea typeface="+mn-ea"/>
          <a:cs typeface="+mn-cs"/>
        </a:defRPr>
      </a:lvl8pPr>
      <a:lvl9pPr marL="1959450" algn="l" defTabSz="489862" rtl="0" eaLnBrk="1" latinLnBrk="0" hangingPunct="1">
        <a:defRPr sz="9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8" userDrawn="1">
          <p15:clr>
            <a:srgbClr val="F26B43"/>
          </p15:clr>
        </p15:guide>
        <p15:guide id="2" pos="19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0E0D5A-2247-7356-7A42-39B85F71BEEF}"/>
              </a:ext>
            </a:extLst>
          </p:cNvPr>
          <p:cNvSpPr>
            <a:spLocks noGrp="1"/>
          </p:cNvSpPr>
          <p:nvPr>
            <p:ph type="body" sz="quarter" idx="12"/>
          </p:nvPr>
        </p:nvSpPr>
        <p:spPr/>
        <p:txBody>
          <a:bodyPr/>
          <a:lstStyle/>
          <a:p>
            <a:r>
              <a:rPr lang="en-US" dirty="0"/>
              <a:t>Ancestry Testing | Activity 2: Sequence Comparison in Ancestry Testing</a:t>
            </a:r>
          </a:p>
        </p:txBody>
      </p:sp>
      <p:sp>
        <p:nvSpPr>
          <p:cNvPr id="5" name="Text Placeholder 4">
            <a:extLst>
              <a:ext uri="{FF2B5EF4-FFF2-40B4-BE49-F238E27FC236}">
                <a16:creationId xmlns:a16="http://schemas.microsoft.com/office/drawing/2014/main" id="{773CB268-6B4D-1418-6B5F-07F395A3454C}"/>
              </a:ext>
            </a:extLst>
          </p:cNvPr>
          <p:cNvSpPr>
            <a:spLocks noGrp="1"/>
          </p:cNvSpPr>
          <p:nvPr>
            <p:ph type="body" sz="quarter" idx="14"/>
          </p:nvPr>
        </p:nvSpPr>
        <p:spPr>
          <a:xfrm>
            <a:off x="6096000" y="934278"/>
            <a:ext cx="5860775" cy="4225662"/>
          </a:xfrm>
        </p:spPr>
        <p:txBody>
          <a:bodyPr anchor="ctr"/>
          <a:lstStyle/>
          <a:p>
            <a:pPr algn="ctr"/>
            <a:r>
              <a:rPr lang="en-US" b="1" dirty="0"/>
              <a:t>Ancestry Testing</a:t>
            </a:r>
            <a:endParaRPr lang="en-US" sz="2800" dirty="0"/>
          </a:p>
          <a:p>
            <a:pPr algn="ctr"/>
            <a:r>
              <a:rPr lang="en-US" sz="2800" dirty="0"/>
              <a:t>Activity 2: </a:t>
            </a:r>
          </a:p>
          <a:p>
            <a:pPr algn="ctr"/>
            <a:r>
              <a:rPr lang="en-US" sz="2800" dirty="0"/>
              <a:t>Sequence Comparison </a:t>
            </a:r>
          </a:p>
          <a:p>
            <a:pPr algn="ctr"/>
            <a:r>
              <a:rPr lang="en-US" sz="2800" dirty="0"/>
              <a:t>in Ancestry Testing</a:t>
            </a:r>
          </a:p>
        </p:txBody>
      </p:sp>
      <p:pic>
        <p:nvPicPr>
          <p:cNvPr id="7" name="Picture 6" descr="A blue text on a white background&#10;&#10;AI-generated content may be incorrect.">
            <a:extLst>
              <a:ext uri="{FF2B5EF4-FFF2-40B4-BE49-F238E27FC236}">
                <a16:creationId xmlns:a16="http://schemas.microsoft.com/office/drawing/2014/main" id="{F1AF4C67-B1DF-8B50-8F62-4A85CDFC071D}"/>
              </a:ext>
            </a:extLst>
          </p:cNvPr>
          <p:cNvPicPr>
            <a:picLocks noChangeAspect="1"/>
          </p:cNvPicPr>
          <p:nvPr/>
        </p:nvPicPr>
        <p:blipFill>
          <a:blip r:embed="rId3"/>
          <a:stretch>
            <a:fillRect/>
          </a:stretch>
        </p:blipFill>
        <p:spPr>
          <a:xfrm>
            <a:off x="112642" y="854764"/>
            <a:ext cx="6218583" cy="4663937"/>
          </a:xfrm>
          <a:prstGeom prst="rect">
            <a:avLst/>
          </a:prstGeom>
        </p:spPr>
      </p:pic>
    </p:spTree>
    <p:extLst>
      <p:ext uri="{BB962C8B-B14F-4D97-AF65-F5344CB8AC3E}">
        <p14:creationId xmlns:p14="http://schemas.microsoft.com/office/powerpoint/2010/main" val="46217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951B7-DF61-B2AF-F928-EF043620AEB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D9B2F5F-73D5-41CF-8051-27CCA23AE18A}"/>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6D425881-D41E-0587-D3BD-1DC9F94BCC40}"/>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Genetics &amp; Inheritance</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5">
            <a:extLst>
              <a:ext uri="{FF2B5EF4-FFF2-40B4-BE49-F238E27FC236}">
                <a16:creationId xmlns:a16="http://schemas.microsoft.com/office/drawing/2014/main" id="{6990CA71-84E5-E3A2-7BB9-8B1200287811}"/>
              </a:ext>
            </a:extLst>
          </p:cNvPr>
          <p:cNvSpPr txBox="1">
            <a:spLocks/>
          </p:cNvSpPr>
          <p:nvPr/>
        </p:nvSpPr>
        <p:spPr>
          <a:xfrm>
            <a:off x="325069" y="1234099"/>
            <a:ext cx="6989115" cy="5383677"/>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marL="342900" indent="-342900"/>
            <a:r>
              <a:rPr lang="en-US" sz="1800" dirty="0"/>
              <a:t>Humans have a </a:t>
            </a:r>
            <a:r>
              <a:rPr lang="en-US" sz="1800" dirty="0">
                <a:solidFill>
                  <a:srgbClr val="00B0F0"/>
                </a:solidFill>
              </a:rPr>
              <a:t>diploid genome</a:t>
            </a:r>
          </a:p>
          <a:p>
            <a:pPr marL="742939" lvl="1" indent="-285750"/>
            <a:r>
              <a:rPr lang="en-US" sz="1400" dirty="0"/>
              <a:t>1 copy from the haploid sperm</a:t>
            </a:r>
          </a:p>
          <a:p>
            <a:pPr marL="742939" lvl="1" indent="-285750"/>
            <a:r>
              <a:rPr lang="en-US" sz="1400" dirty="0"/>
              <a:t>1 copy from the haploid egg</a:t>
            </a:r>
          </a:p>
          <a:p>
            <a:pPr marL="171450" indent="-171450"/>
            <a:endParaRPr lang="en-US" sz="800" dirty="0"/>
          </a:p>
          <a:p>
            <a:pPr marL="342900" indent="-342900"/>
            <a:r>
              <a:rPr lang="en-US" sz="1800" dirty="0"/>
              <a:t>Human genomes are </a:t>
            </a:r>
            <a:r>
              <a:rPr lang="en-US" sz="1800" dirty="0">
                <a:solidFill>
                  <a:srgbClr val="00B0F0"/>
                </a:solidFill>
              </a:rPr>
              <a:t>99.9% identical</a:t>
            </a:r>
          </a:p>
          <a:p>
            <a:pPr marL="742939" lvl="1" indent="-285750"/>
            <a:r>
              <a:rPr lang="en-US" sz="1400" dirty="0"/>
              <a:t>Variation in the 0.1% of DNA leads to phenotypic differences</a:t>
            </a:r>
          </a:p>
          <a:p>
            <a:pPr marL="742939" lvl="1" indent="-285750"/>
            <a:r>
              <a:rPr lang="en-US" sz="1400" dirty="0"/>
              <a:t>SNP = single nucleotide polymorphism </a:t>
            </a:r>
          </a:p>
          <a:p>
            <a:pPr marL="171450" indent="-171450"/>
            <a:endParaRPr lang="en-US" sz="800" dirty="0"/>
          </a:p>
          <a:p>
            <a:pPr marL="342900" indent="-342900"/>
            <a:r>
              <a:rPr lang="en-US" sz="1800" dirty="0"/>
              <a:t>Humans have </a:t>
            </a:r>
            <a:r>
              <a:rPr lang="en-US" sz="1800" dirty="0">
                <a:solidFill>
                  <a:srgbClr val="00B0F0"/>
                </a:solidFill>
              </a:rPr>
              <a:t>2 alleles </a:t>
            </a:r>
            <a:r>
              <a:rPr lang="en-US" sz="1800" dirty="0"/>
              <a:t>at each genomic locus that can be homozygous or heterozygous</a:t>
            </a:r>
          </a:p>
          <a:p>
            <a:pPr marL="171450" indent="-171450"/>
            <a:endParaRPr lang="en-US" sz="800" dirty="0"/>
          </a:p>
          <a:p>
            <a:endParaRPr lang="en-US" sz="1100" dirty="0"/>
          </a:p>
        </p:txBody>
      </p:sp>
      <p:grpSp>
        <p:nvGrpSpPr>
          <p:cNvPr id="3" name="Group 2">
            <a:extLst>
              <a:ext uri="{FF2B5EF4-FFF2-40B4-BE49-F238E27FC236}">
                <a16:creationId xmlns:a16="http://schemas.microsoft.com/office/drawing/2014/main" id="{EE0F5DBF-8818-3DCF-7762-C2B463FDCFD8}"/>
              </a:ext>
            </a:extLst>
          </p:cNvPr>
          <p:cNvGrpSpPr/>
          <p:nvPr/>
        </p:nvGrpSpPr>
        <p:grpSpPr>
          <a:xfrm>
            <a:off x="9078393" y="2568047"/>
            <a:ext cx="766916" cy="746919"/>
            <a:chOff x="9119421" y="2556464"/>
            <a:chExt cx="766916" cy="746919"/>
          </a:xfrm>
        </p:grpSpPr>
        <p:cxnSp>
          <p:nvCxnSpPr>
            <p:cNvPr id="4" name="Straight Connector 3">
              <a:extLst>
                <a:ext uri="{FF2B5EF4-FFF2-40B4-BE49-F238E27FC236}">
                  <a16:creationId xmlns:a16="http://schemas.microsoft.com/office/drawing/2014/main" id="{098A8FD7-D452-629B-D3D1-9CC1F3C6B0F6}"/>
                </a:ext>
              </a:extLst>
            </p:cNvPr>
            <p:cNvCxnSpPr>
              <a:cxnSpLocks/>
            </p:cNvCxnSpPr>
            <p:nvPr/>
          </p:nvCxnSpPr>
          <p:spPr>
            <a:xfrm flipV="1">
              <a:off x="9119421" y="2556464"/>
              <a:ext cx="766916" cy="2381"/>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7FE3B4F-A6B6-53F8-4566-A7B78A9745D1}"/>
                </a:ext>
              </a:extLst>
            </p:cNvPr>
            <p:cNvCxnSpPr>
              <a:cxnSpLocks/>
            </p:cNvCxnSpPr>
            <p:nvPr/>
          </p:nvCxnSpPr>
          <p:spPr>
            <a:xfrm>
              <a:off x="9502879" y="2556464"/>
              <a:ext cx="0" cy="746919"/>
            </a:xfrm>
            <a:prstGeom prst="line">
              <a:avLst/>
            </a:prstGeom>
          </p:spPr>
          <p:style>
            <a:lnRef idx="1">
              <a:schemeClr val="dk1"/>
            </a:lnRef>
            <a:fillRef idx="0">
              <a:schemeClr val="dk1"/>
            </a:fillRef>
            <a:effectRef idx="0">
              <a:schemeClr val="dk1"/>
            </a:effectRef>
            <a:fontRef idx="minor">
              <a:schemeClr val="tx1"/>
            </a:fontRef>
          </p:style>
        </p:cxnSp>
      </p:grpSp>
      <p:pic>
        <p:nvPicPr>
          <p:cNvPr id="10" name="Graphic 9" descr="DNA with solid fill">
            <a:extLst>
              <a:ext uri="{FF2B5EF4-FFF2-40B4-BE49-F238E27FC236}">
                <a16:creationId xmlns:a16="http://schemas.microsoft.com/office/drawing/2014/main" id="{30CFCCB3-197D-2192-EC6F-4443EAC9E36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06" b="-7587"/>
          <a:stretch/>
        </p:blipFill>
        <p:spPr>
          <a:xfrm>
            <a:off x="9697921" y="2134284"/>
            <a:ext cx="914400" cy="972756"/>
          </a:xfrm>
          <a:prstGeom prst="rect">
            <a:avLst/>
          </a:prstGeom>
        </p:spPr>
      </p:pic>
      <p:pic>
        <p:nvPicPr>
          <p:cNvPr id="12" name="Graphic 11" descr="DNA with solid fill">
            <a:extLst>
              <a:ext uri="{FF2B5EF4-FFF2-40B4-BE49-F238E27FC236}">
                <a16:creationId xmlns:a16="http://schemas.microsoft.com/office/drawing/2014/main" id="{4ADD2F23-8F38-D4FF-F5D0-084070BFCF7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669"/>
          <a:stretch/>
        </p:blipFill>
        <p:spPr>
          <a:xfrm>
            <a:off x="8269014" y="2140089"/>
            <a:ext cx="914400" cy="929642"/>
          </a:xfrm>
          <a:prstGeom prst="rect">
            <a:avLst/>
          </a:prstGeom>
        </p:spPr>
      </p:pic>
      <p:pic>
        <p:nvPicPr>
          <p:cNvPr id="14" name="Graphic 13" descr="DNA with solid fill">
            <a:extLst>
              <a:ext uri="{FF2B5EF4-FFF2-40B4-BE49-F238E27FC236}">
                <a16:creationId xmlns:a16="http://schemas.microsoft.com/office/drawing/2014/main" id="{46AA7F6F-D263-9065-260B-FCFB7524827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7187" b="-1"/>
          <a:stretch/>
        </p:blipFill>
        <p:spPr>
          <a:xfrm>
            <a:off x="8735155" y="3760117"/>
            <a:ext cx="914400" cy="980114"/>
          </a:xfrm>
          <a:prstGeom prst="rect">
            <a:avLst/>
          </a:prstGeom>
        </p:spPr>
      </p:pic>
      <p:pic>
        <p:nvPicPr>
          <p:cNvPr id="15" name="Graphic 14" descr="DNA with solid fill">
            <a:extLst>
              <a:ext uri="{FF2B5EF4-FFF2-40B4-BE49-F238E27FC236}">
                <a16:creationId xmlns:a16="http://schemas.microsoft.com/office/drawing/2014/main" id="{2978E06D-0E14-E2B4-2604-51F9B67864E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58" b="1763"/>
          <a:stretch/>
        </p:blipFill>
        <p:spPr>
          <a:xfrm>
            <a:off x="9320181" y="3819562"/>
            <a:ext cx="914400" cy="904543"/>
          </a:xfrm>
          <a:prstGeom prst="rect">
            <a:avLst/>
          </a:prstGeom>
        </p:spPr>
      </p:pic>
      <p:sp>
        <p:nvSpPr>
          <p:cNvPr id="19" name="TextBox 18">
            <a:extLst>
              <a:ext uri="{FF2B5EF4-FFF2-40B4-BE49-F238E27FC236}">
                <a16:creationId xmlns:a16="http://schemas.microsoft.com/office/drawing/2014/main" id="{1DD3A57F-7C16-0510-8A50-8FEBC8B721D5}"/>
              </a:ext>
            </a:extLst>
          </p:cNvPr>
          <p:cNvSpPr txBox="1"/>
          <p:nvPr/>
        </p:nvSpPr>
        <p:spPr>
          <a:xfrm>
            <a:off x="8343061" y="1756465"/>
            <a:ext cx="784189" cy="369332"/>
          </a:xfrm>
          <a:prstGeom prst="rect">
            <a:avLst/>
          </a:prstGeom>
          <a:noFill/>
        </p:spPr>
        <p:txBody>
          <a:bodyPr wrap="none" rtlCol="0">
            <a:spAutoFit/>
          </a:bodyPr>
          <a:lstStyle/>
          <a:p>
            <a:r>
              <a:rPr lang="en-US" dirty="0"/>
              <a:t>sperm</a:t>
            </a:r>
          </a:p>
        </p:txBody>
      </p:sp>
      <p:sp>
        <p:nvSpPr>
          <p:cNvPr id="20" name="TextBox 19">
            <a:extLst>
              <a:ext uri="{FF2B5EF4-FFF2-40B4-BE49-F238E27FC236}">
                <a16:creationId xmlns:a16="http://schemas.microsoft.com/office/drawing/2014/main" id="{6255ABFC-289D-C59E-FC77-7282BCE80715}"/>
              </a:ext>
            </a:extLst>
          </p:cNvPr>
          <p:cNvSpPr txBox="1"/>
          <p:nvPr/>
        </p:nvSpPr>
        <p:spPr>
          <a:xfrm>
            <a:off x="9895017" y="1756465"/>
            <a:ext cx="520207" cy="369332"/>
          </a:xfrm>
          <a:prstGeom prst="rect">
            <a:avLst/>
          </a:prstGeom>
          <a:noFill/>
        </p:spPr>
        <p:txBody>
          <a:bodyPr wrap="none" rtlCol="0">
            <a:spAutoFit/>
          </a:bodyPr>
          <a:lstStyle/>
          <a:p>
            <a:r>
              <a:rPr lang="en-US" dirty="0"/>
              <a:t>egg</a:t>
            </a:r>
          </a:p>
        </p:txBody>
      </p:sp>
      <p:sp>
        <p:nvSpPr>
          <p:cNvPr id="21" name="TextBox 20">
            <a:extLst>
              <a:ext uri="{FF2B5EF4-FFF2-40B4-BE49-F238E27FC236}">
                <a16:creationId xmlns:a16="http://schemas.microsoft.com/office/drawing/2014/main" id="{9CB0730A-05B8-1E7F-8024-88DF9E7A580D}"/>
              </a:ext>
            </a:extLst>
          </p:cNvPr>
          <p:cNvSpPr txBox="1"/>
          <p:nvPr/>
        </p:nvSpPr>
        <p:spPr>
          <a:xfrm>
            <a:off x="8980970" y="3390784"/>
            <a:ext cx="1017779" cy="369332"/>
          </a:xfrm>
          <a:prstGeom prst="rect">
            <a:avLst/>
          </a:prstGeom>
          <a:noFill/>
        </p:spPr>
        <p:txBody>
          <a:bodyPr wrap="none" rtlCol="0">
            <a:spAutoFit/>
          </a:bodyPr>
          <a:lstStyle/>
          <a:p>
            <a:r>
              <a:rPr lang="en-US" dirty="0"/>
              <a:t>offspring</a:t>
            </a:r>
          </a:p>
        </p:txBody>
      </p:sp>
      <p:sp>
        <p:nvSpPr>
          <p:cNvPr id="22" name="Oval 21">
            <a:extLst>
              <a:ext uri="{FF2B5EF4-FFF2-40B4-BE49-F238E27FC236}">
                <a16:creationId xmlns:a16="http://schemas.microsoft.com/office/drawing/2014/main" id="{8497253E-24A9-25AF-49E5-EB3B89A54483}"/>
              </a:ext>
            </a:extLst>
          </p:cNvPr>
          <p:cNvSpPr/>
          <p:nvPr/>
        </p:nvSpPr>
        <p:spPr>
          <a:xfrm>
            <a:off x="9221040" y="4275083"/>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CFDC455-AC07-CFB2-54D3-D162504D60A1}"/>
              </a:ext>
            </a:extLst>
          </p:cNvPr>
          <p:cNvSpPr/>
          <p:nvPr/>
        </p:nvSpPr>
        <p:spPr>
          <a:xfrm>
            <a:off x="9812765" y="4262183"/>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9DBCDC4-C490-214D-BDD3-4A897CE7935F}"/>
              </a:ext>
            </a:extLst>
          </p:cNvPr>
          <p:cNvSpPr/>
          <p:nvPr/>
        </p:nvSpPr>
        <p:spPr>
          <a:xfrm>
            <a:off x="8739798" y="260718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2D7FA61-9D10-85BA-C081-75089647E15D}"/>
              </a:ext>
            </a:extLst>
          </p:cNvPr>
          <p:cNvSpPr/>
          <p:nvPr/>
        </p:nvSpPr>
        <p:spPr>
          <a:xfrm>
            <a:off x="10206250" y="2565916"/>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DE9940E-1A09-6921-A493-B2B043BB42B4}"/>
              </a:ext>
            </a:extLst>
          </p:cNvPr>
          <p:cNvSpPr txBox="1"/>
          <p:nvPr/>
        </p:nvSpPr>
        <p:spPr>
          <a:xfrm>
            <a:off x="10530783" y="2477474"/>
            <a:ext cx="772743" cy="369332"/>
          </a:xfrm>
          <a:prstGeom prst="rect">
            <a:avLst/>
          </a:prstGeom>
          <a:noFill/>
        </p:spPr>
        <p:txBody>
          <a:bodyPr wrap="square" rtlCol="0">
            <a:spAutoFit/>
          </a:bodyPr>
          <a:lstStyle/>
          <a:p>
            <a:r>
              <a:rPr lang="en-US" b="1" dirty="0">
                <a:solidFill>
                  <a:srgbClr val="FFC000"/>
                </a:solidFill>
              </a:rPr>
              <a:t>A</a:t>
            </a:r>
            <a:endParaRPr lang="en-US" dirty="0">
              <a:solidFill>
                <a:srgbClr val="FFC000"/>
              </a:solidFill>
            </a:endParaRPr>
          </a:p>
        </p:txBody>
      </p:sp>
      <p:sp>
        <p:nvSpPr>
          <p:cNvPr id="27" name="TextBox 26">
            <a:extLst>
              <a:ext uri="{FF2B5EF4-FFF2-40B4-BE49-F238E27FC236}">
                <a16:creationId xmlns:a16="http://schemas.microsoft.com/office/drawing/2014/main" id="{6F5EAE2C-3ED7-634D-79ED-04AB0FAB634A}"/>
              </a:ext>
            </a:extLst>
          </p:cNvPr>
          <p:cNvSpPr txBox="1"/>
          <p:nvPr/>
        </p:nvSpPr>
        <p:spPr>
          <a:xfrm>
            <a:off x="8138839" y="2518363"/>
            <a:ext cx="332142" cy="369332"/>
          </a:xfrm>
          <a:prstGeom prst="rect">
            <a:avLst/>
          </a:prstGeom>
          <a:noFill/>
        </p:spPr>
        <p:txBody>
          <a:bodyPr wrap="none" rtlCol="0">
            <a:spAutoFit/>
          </a:bodyPr>
          <a:lstStyle/>
          <a:p>
            <a:r>
              <a:rPr lang="en-US" b="1" dirty="0">
                <a:solidFill>
                  <a:srgbClr val="0070C0"/>
                </a:solidFill>
              </a:rPr>
              <a:t>G</a:t>
            </a:r>
            <a:endParaRPr lang="en-US" dirty="0"/>
          </a:p>
        </p:txBody>
      </p:sp>
      <p:sp>
        <p:nvSpPr>
          <p:cNvPr id="28" name="TextBox 27">
            <a:extLst>
              <a:ext uri="{FF2B5EF4-FFF2-40B4-BE49-F238E27FC236}">
                <a16:creationId xmlns:a16="http://schemas.microsoft.com/office/drawing/2014/main" id="{8947BD8A-79F6-4B7D-BEEF-ADFAC4F0DB65}"/>
              </a:ext>
            </a:extLst>
          </p:cNvPr>
          <p:cNvSpPr txBox="1"/>
          <p:nvPr/>
        </p:nvSpPr>
        <p:spPr>
          <a:xfrm>
            <a:off x="10170052" y="4173244"/>
            <a:ext cx="723275" cy="369332"/>
          </a:xfrm>
          <a:prstGeom prst="rect">
            <a:avLst/>
          </a:prstGeom>
          <a:noFill/>
        </p:spPr>
        <p:txBody>
          <a:bodyPr wrap="none" rtlCol="0">
            <a:spAutoFit/>
          </a:bodyPr>
          <a:lstStyle/>
          <a:p>
            <a:r>
              <a:rPr lang="en-US" b="1" dirty="0">
                <a:solidFill>
                  <a:srgbClr val="0070C0"/>
                </a:solidFill>
              </a:rPr>
              <a:t>G</a:t>
            </a:r>
            <a:r>
              <a:rPr lang="en-US" dirty="0"/>
              <a:t> /</a:t>
            </a:r>
            <a:r>
              <a:rPr lang="en-US" dirty="0">
                <a:solidFill>
                  <a:srgbClr val="FFC000"/>
                </a:solidFill>
              </a:rPr>
              <a:t> </a:t>
            </a:r>
            <a:r>
              <a:rPr lang="en-US" b="1" dirty="0">
                <a:solidFill>
                  <a:srgbClr val="FFC000"/>
                </a:solidFill>
              </a:rPr>
              <a:t>A</a:t>
            </a:r>
            <a:endParaRPr lang="en-US" dirty="0">
              <a:solidFill>
                <a:srgbClr val="FFC000"/>
              </a:solidFill>
            </a:endParaRPr>
          </a:p>
        </p:txBody>
      </p:sp>
      <p:sp>
        <p:nvSpPr>
          <p:cNvPr id="8" name="TextBox 7">
            <a:extLst>
              <a:ext uri="{FF2B5EF4-FFF2-40B4-BE49-F238E27FC236}">
                <a16:creationId xmlns:a16="http://schemas.microsoft.com/office/drawing/2014/main" id="{DDDF0B21-2E95-7FB4-6A51-307F4D72EF69}"/>
              </a:ext>
            </a:extLst>
          </p:cNvPr>
          <p:cNvSpPr txBox="1"/>
          <p:nvPr/>
        </p:nvSpPr>
        <p:spPr>
          <a:xfrm>
            <a:off x="9578319" y="2780790"/>
            <a:ext cx="404678" cy="369332"/>
          </a:xfrm>
          <a:prstGeom prst="rect">
            <a:avLst/>
          </a:prstGeom>
          <a:noFill/>
        </p:spPr>
        <p:txBody>
          <a:bodyPr wrap="square" rtlCol="0">
            <a:spAutoFit/>
          </a:bodyPr>
          <a:lstStyle/>
          <a:p>
            <a:r>
              <a:rPr lang="en-US" b="1" dirty="0">
                <a:solidFill>
                  <a:srgbClr val="FFC000"/>
                </a:solidFill>
              </a:rPr>
              <a:t>T</a:t>
            </a:r>
            <a:endParaRPr lang="en-US" dirty="0">
              <a:solidFill>
                <a:srgbClr val="FFC000"/>
              </a:solidFill>
            </a:endParaRPr>
          </a:p>
        </p:txBody>
      </p:sp>
      <p:sp>
        <p:nvSpPr>
          <p:cNvPr id="9" name="TextBox 8">
            <a:extLst>
              <a:ext uri="{FF2B5EF4-FFF2-40B4-BE49-F238E27FC236}">
                <a16:creationId xmlns:a16="http://schemas.microsoft.com/office/drawing/2014/main" id="{C6C73F6E-D538-8FB9-7041-663669E1AB76}"/>
              </a:ext>
            </a:extLst>
          </p:cNvPr>
          <p:cNvSpPr txBox="1"/>
          <p:nvPr/>
        </p:nvSpPr>
        <p:spPr>
          <a:xfrm>
            <a:off x="8132220" y="2825105"/>
            <a:ext cx="324128" cy="369332"/>
          </a:xfrm>
          <a:prstGeom prst="rect">
            <a:avLst/>
          </a:prstGeom>
          <a:noFill/>
        </p:spPr>
        <p:txBody>
          <a:bodyPr wrap="none" rtlCol="0">
            <a:spAutoFit/>
          </a:bodyPr>
          <a:lstStyle/>
          <a:p>
            <a:r>
              <a:rPr lang="en-US" b="1" dirty="0">
                <a:solidFill>
                  <a:srgbClr val="0070C0"/>
                </a:solidFill>
              </a:rPr>
              <a:t>A</a:t>
            </a:r>
            <a:endParaRPr lang="en-US" dirty="0"/>
          </a:p>
        </p:txBody>
      </p:sp>
      <p:sp>
        <p:nvSpPr>
          <p:cNvPr id="11" name="Oval 10">
            <a:extLst>
              <a:ext uri="{FF2B5EF4-FFF2-40B4-BE49-F238E27FC236}">
                <a16:creationId xmlns:a16="http://schemas.microsoft.com/office/drawing/2014/main" id="{6160A720-2EEF-7839-4E0D-B1E27A6674DF}"/>
              </a:ext>
            </a:extLst>
          </p:cNvPr>
          <p:cNvSpPr/>
          <p:nvPr/>
        </p:nvSpPr>
        <p:spPr>
          <a:xfrm>
            <a:off x="9894818" y="2855606"/>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DEFCD23-BF10-79E3-5E4E-4F5DD51E6DB5}"/>
              </a:ext>
            </a:extLst>
          </p:cNvPr>
          <p:cNvSpPr/>
          <p:nvPr/>
        </p:nvSpPr>
        <p:spPr>
          <a:xfrm>
            <a:off x="8422632" y="2914044"/>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A5F8B2A-2D3D-7DAC-B278-DE72FAE54185}"/>
              </a:ext>
            </a:extLst>
          </p:cNvPr>
          <p:cNvSpPr txBox="1"/>
          <p:nvPr/>
        </p:nvSpPr>
        <p:spPr>
          <a:xfrm>
            <a:off x="8294284" y="4480012"/>
            <a:ext cx="684803" cy="369332"/>
          </a:xfrm>
          <a:prstGeom prst="rect">
            <a:avLst/>
          </a:prstGeom>
          <a:noFill/>
        </p:spPr>
        <p:txBody>
          <a:bodyPr wrap="none" rtlCol="0">
            <a:spAutoFit/>
          </a:bodyPr>
          <a:lstStyle/>
          <a:p>
            <a:r>
              <a:rPr lang="en-US" b="1" dirty="0">
                <a:solidFill>
                  <a:srgbClr val="0070C0"/>
                </a:solidFill>
              </a:rPr>
              <a:t>A</a:t>
            </a:r>
            <a:r>
              <a:rPr lang="en-US" dirty="0"/>
              <a:t> / </a:t>
            </a:r>
            <a:r>
              <a:rPr lang="en-US" b="1" dirty="0">
                <a:solidFill>
                  <a:srgbClr val="FFC000"/>
                </a:solidFill>
              </a:rPr>
              <a:t>T</a:t>
            </a:r>
            <a:endParaRPr lang="en-US" dirty="0">
              <a:solidFill>
                <a:srgbClr val="FFC000"/>
              </a:solidFill>
            </a:endParaRPr>
          </a:p>
        </p:txBody>
      </p:sp>
      <p:sp>
        <p:nvSpPr>
          <p:cNvPr id="17" name="Oval 16">
            <a:extLst>
              <a:ext uri="{FF2B5EF4-FFF2-40B4-BE49-F238E27FC236}">
                <a16:creationId xmlns:a16="http://schemas.microsoft.com/office/drawing/2014/main" id="{D3B26258-E364-65FD-F12B-5EC9D025A393}"/>
              </a:ext>
            </a:extLst>
          </p:cNvPr>
          <p:cNvSpPr/>
          <p:nvPr/>
        </p:nvSpPr>
        <p:spPr>
          <a:xfrm>
            <a:off x="8903873" y="4568418"/>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86FCE90-A493-0A49-5693-DCBB1D0971FB}"/>
              </a:ext>
            </a:extLst>
          </p:cNvPr>
          <p:cNvSpPr/>
          <p:nvPr/>
        </p:nvSpPr>
        <p:spPr>
          <a:xfrm>
            <a:off x="9495598" y="4541450"/>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3" grpId="0" animBg="1"/>
      <p:bldP spid="16"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5A7BC-18F8-006C-1D11-3D1D56F7D4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B98D69-CD1C-BCB7-8640-5EF81EBBC42C}"/>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0D5DB232-CD76-4AD5-98DA-C8B3EC5DA817}"/>
              </a:ext>
            </a:extLst>
          </p:cNvPr>
          <p:cNvSpPr>
            <a:spLocks noGrp="1"/>
          </p:cNvSpPr>
          <p:nvPr>
            <p:ph type="body" sz="quarter" idx="14"/>
          </p:nvPr>
        </p:nvSpPr>
        <p:spPr/>
        <p:txBody>
          <a:bodyPr numCol="1">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Allele Frequencies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 Placeholder 5">
                <a:extLst>
                  <a:ext uri="{FF2B5EF4-FFF2-40B4-BE49-F238E27FC236}">
                    <a16:creationId xmlns:a16="http://schemas.microsoft.com/office/drawing/2014/main" id="{17753852-1919-3DB3-C366-425BEA4738AB}"/>
                  </a:ext>
                </a:extLst>
              </p:cNvPr>
              <p:cNvSpPr txBox="1">
                <a:spLocks/>
              </p:cNvSpPr>
              <p:nvPr/>
            </p:nvSpPr>
            <p:spPr>
              <a:xfrm>
                <a:off x="325069" y="1234099"/>
                <a:ext cx="11710412" cy="5383677"/>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marL="342900" indent="-342900"/>
                <a:r>
                  <a:rPr lang="en-US" sz="1800" dirty="0"/>
                  <a:t>Counting alleles in individuals reveals </a:t>
                </a:r>
                <a:r>
                  <a:rPr lang="en-US" sz="1800" dirty="0">
                    <a:solidFill>
                      <a:srgbClr val="00B0F0"/>
                    </a:solidFill>
                  </a:rPr>
                  <a:t>allele frequencies</a:t>
                </a:r>
              </a:p>
              <a:p>
                <a:pPr marL="1028683" lvl="1" indent="-342900"/>
                <a:r>
                  <a:rPr lang="en-US" sz="1400" dirty="0"/>
                  <a:t>Measure distribution of DNA variants in populations</a:t>
                </a:r>
              </a:p>
              <a:p>
                <a:endParaRPr lang="en-US" sz="800" dirty="0"/>
              </a:p>
              <a:p>
                <a:pPr marL="342900" indent="-342900"/>
                <a:r>
                  <a:rPr lang="en-US" sz="1800" dirty="0"/>
                  <a:t>How to calculate?</a:t>
                </a:r>
              </a:p>
              <a:p>
                <a:pPr marL="1028683" lvl="1" indent="-342900"/>
                <a14:m>
                  <m:oMath xmlns:m="http://schemas.openxmlformats.org/officeDocument/2006/math">
                    <m:r>
                      <a:rPr lang="en-US" i="1">
                        <a:latin typeface="Cambria Math" panose="02040503050406030204" pitchFamily="18" charset="0"/>
                      </a:rPr>
                      <m:t>𝐴𝑙𝑙𝑒𝑙𝑒</m:t>
                    </m:r>
                    <m:r>
                      <a:rPr lang="en-US" i="1">
                        <a:latin typeface="Cambria Math" panose="02040503050406030204" pitchFamily="18" charset="0"/>
                      </a:rPr>
                      <m:t> </m:t>
                    </m:r>
                    <m:r>
                      <a:rPr lang="en-US" i="1">
                        <a:latin typeface="Cambria Math" panose="02040503050406030204" pitchFamily="18" charset="0"/>
                      </a:rPr>
                      <m:t>𝐹𝑟𝑒𝑞𝑢𝑒𝑛𝑐𝑦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𝑣</m:t>
                        </m:r>
                      </m:num>
                      <m:den>
                        <m:r>
                          <a:rPr lang="en-US" i="1">
                            <a:latin typeface="Cambria Math" panose="02040503050406030204" pitchFamily="18" charset="0"/>
                          </a:rPr>
                          <m:t>2</m:t>
                        </m:r>
                        <m:r>
                          <a:rPr lang="en-US" i="1">
                            <a:latin typeface="Cambria Math" panose="02040503050406030204" pitchFamily="18" charset="0"/>
                          </a:rPr>
                          <m:t>𝑁</m:t>
                        </m:r>
                      </m:den>
                    </m:f>
                    <m:r>
                      <a:rPr lang="en-US" b="0" i="0" smtClean="0">
                        <a:latin typeface="Cambria Math" panose="02040503050406030204" pitchFamily="18" charset="0"/>
                      </a:rPr>
                      <m:t>      </m:t>
                    </m:r>
                    <m:r>
                      <m:rPr>
                        <m:sty m:val="p"/>
                      </m:rPr>
                      <a:rPr lang="en-US" b="0" i="0" smtClean="0">
                        <a:latin typeface="Cambria Math" panose="02040503050406030204" pitchFamily="18" charset="0"/>
                      </a:rPr>
                      <m:t>OR</m:t>
                    </m:r>
                    <m:r>
                      <a:rPr lang="en-US" b="0" i="0" smtClean="0">
                        <a:latin typeface="Cambria Math" panose="02040503050406030204" pitchFamily="18" charset="0"/>
                      </a:rPr>
                      <m:t>      </m:t>
                    </m:r>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𝐹𝑟𝑒𝑞𝑢𝑒𝑛𝑐𝑦</m:t>
                    </m:r>
                    <m:r>
                      <a:rPr lang="en-US" sz="1400" i="1">
                        <a:latin typeface="Cambria Math" panose="02040503050406030204" pitchFamily="18" charset="0"/>
                      </a:rPr>
                      <m:t>= </m:t>
                    </m:r>
                    <m:f>
                      <m:fPr>
                        <m:ctrlPr>
                          <a:rPr lang="en-US" sz="1400" i="1">
                            <a:latin typeface="Cambria Math" panose="02040503050406030204" pitchFamily="18" charset="0"/>
                          </a:rPr>
                        </m:ctrlPr>
                      </m:fPr>
                      <m:num>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𝑜𝑓</m:t>
                        </m:r>
                        <m:r>
                          <a:rPr lang="en-US" sz="1400" i="1">
                            <a:latin typeface="Cambria Math" panose="02040503050406030204" pitchFamily="18" charset="0"/>
                          </a:rPr>
                          <m:t> </m:t>
                        </m:r>
                        <m:r>
                          <a:rPr lang="en-US" sz="1400" i="1">
                            <a:latin typeface="Cambria Math" panose="02040503050406030204" pitchFamily="18" charset="0"/>
                          </a:rPr>
                          <m:t>𝑎</m:t>
                        </m:r>
                        <m:r>
                          <a:rPr lang="en-US" sz="1400" i="1">
                            <a:latin typeface="Cambria Math" panose="02040503050406030204" pitchFamily="18" charset="0"/>
                          </a:rPr>
                          <m:t> </m:t>
                        </m:r>
                        <m:r>
                          <a:rPr lang="en-US" sz="1400" i="1">
                            <a:latin typeface="Cambria Math" panose="02040503050406030204" pitchFamily="18" charset="0"/>
                          </a:rPr>
                          <m:t>𝑠𝑝𝑒𝑐𝑖𝑓𝑖𝑐</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num>
                      <m:den>
                        <m:r>
                          <a:rPr lang="en-US" sz="1400" i="1">
                            <a:latin typeface="Cambria Math" panose="02040503050406030204" pitchFamily="18" charset="0"/>
                          </a:rPr>
                          <m:t>𝑇𝑜𝑡𝑎𝑙</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den>
                    </m:f>
                  </m:oMath>
                </a14:m>
                <a:endParaRPr lang="en-US" sz="2400" dirty="0"/>
              </a:p>
              <a:p>
                <a:pPr marL="1028683" lvl="1" indent="-342900"/>
                <a:r>
                  <a:rPr lang="en-US" sz="1400" dirty="0"/>
                  <a:t>Calculate for each allele (C, T, A, G)</a:t>
                </a:r>
              </a:p>
              <a:p>
                <a:pPr marL="979725" lvl="4" indent="0">
                  <a:lnSpc>
                    <a:spcPct val="150000"/>
                  </a:lnSpc>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𝐶</m:t>
                      </m:r>
                      <m:r>
                        <a:rPr lang="en-US" sz="1400" i="1">
                          <a:latin typeface="Cambria Math" panose="02040503050406030204" pitchFamily="18" charset="0"/>
                        </a:rPr>
                        <m:t> </m:t>
                      </m:r>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𝐹𝑟𝑒𝑞𝑢𝑒𝑛𝑐𝑦</m:t>
                      </m:r>
                      <m:r>
                        <a:rPr lang="en-US" sz="1400" i="1">
                          <a:latin typeface="Cambria Math" panose="02040503050406030204" pitchFamily="18" charset="0"/>
                        </a:rPr>
                        <m:t> </m:t>
                      </m:r>
                      <m:r>
                        <a:rPr lang="en-US" sz="1400" i="1">
                          <a:latin typeface="Cambria Math" panose="02040503050406030204" pitchFamily="18" charset="0"/>
                        </a:rPr>
                        <m:t>𝑎𝑡</m:t>
                      </m:r>
                      <m:r>
                        <a:rPr lang="en-US" sz="1400" i="1">
                          <a:latin typeface="Cambria Math" panose="02040503050406030204" pitchFamily="18" charset="0"/>
                        </a:rPr>
                        <m:t> </m:t>
                      </m:r>
                      <m:r>
                        <a:rPr lang="en-US" sz="1400" i="1">
                          <a:latin typeface="Cambria Math" panose="02040503050406030204" pitchFamily="18" charset="0"/>
                        </a:rPr>
                        <m:t>𝑆𝑁𝑃</m:t>
                      </m:r>
                      <m:r>
                        <a:rPr lang="en-US" sz="1400" i="1">
                          <a:latin typeface="Cambria Math" panose="02040503050406030204" pitchFamily="18" charset="0"/>
                        </a:rPr>
                        <m:t> 1= </m:t>
                      </m:r>
                      <m:f>
                        <m:fPr>
                          <m:ctrlPr>
                            <a:rPr lang="en-US" sz="1400" i="1">
                              <a:latin typeface="Cambria Math" panose="02040503050406030204" pitchFamily="18" charset="0"/>
                            </a:rPr>
                          </m:ctrlPr>
                        </m:fPr>
                        <m:num>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𝑜𝑓</m:t>
                          </m:r>
                          <m:r>
                            <a:rPr lang="en-US" sz="1400" i="1">
                              <a:latin typeface="Cambria Math" panose="02040503050406030204" pitchFamily="18" charset="0"/>
                            </a:rPr>
                            <m:t> </m:t>
                          </m:r>
                          <m:r>
                            <a:rPr lang="en-US" sz="1400" i="1">
                              <a:latin typeface="Cambria Math" panose="02040503050406030204" pitchFamily="18" charset="0"/>
                            </a:rPr>
                            <m:t>𝐶</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num>
                        <m:den>
                          <m:r>
                            <a:rPr lang="en-US" sz="1400" i="1">
                              <a:latin typeface="Cambria Math" panose="02040503050406030204" pitchFamily="18" charset="0"/>
                            </a:rPr>
                            <m:t>𝑇𝑜𝑡𝑎𝑙</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den>
                      </m:f>
                    </m:oMath>
                  </m:oMathPara>
                </a14:m>
                <a:endParaRPr lang="en-US" sz="1400" dirty="0"/>
              </a:p>
              <a:p>
                <a:pPr marL="979725" lvl="4" indent="0">
                  <a:lnSpc>
                    <a:spcPct val="150000"/>
                  </a:lnSpc>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𝑇</m:t>
                      </m:r>
                      <m:r>
                        <a:rPr lang="en-US" sz="1400" i="1">
                          <a:latin typeface="Cambria Math" panose="02040503050406030204" pitchFamily="18" charset="0"/>
                        </a:rPr>
                        <m:t> </m:t>
                      </m:r>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𝐹𝑟𝑒𝑞𝑢𝑒𝑛𝑐𝑦</m:t>
                      </m:r>
                      <m:r>
                        <a:rPr lang="en-US" sz="1400" i="1">
                          <a:latin typeface="Cambria Math" panose="02040503050406030204" pitchFamily="18" charset="0"/>
                        </a:rPr>
                        <m:t> </m:t>
                      </m:r>
                      <m:r>
                        <a:rPr lang="en-US" sz="1400" i="1">
                          <a:latin typeface="Cambria Math" panose="02040503050406030204" pitchFamily="18" charset="0"/>
                        </a:rPr>
                        <m:t>𝑎𝑡</m:t>
                      </m:r>
                      <m:r>
                        <a:rPr lang="en-US" sz="1400" i="1">
                          <a:latin typeface="Cambria Math" panose="02040503050406030204" pitchFamily="18" charset="0"/>
                        </a:rPr>
                        <m:t> </m:t>
                      </m:r>
                      <m:r>
                        <a:rPr lang="en-US" sz="1400" i="1">
                          <a:latin typeface="Cambria Math" panose="02040503050406030204" pitchFamily="18" charset="0"/>
                        </a:rPr>
                        <m:t>𝑆𝑁𝑃</m:t>
                      </m:r>
                      <m:r>
                        <a:rPr lang="en-US" sz="1400" i="1">
                          <a:latin typeface="Cambria Math" panose="02040503050406030204" pitchFamily="18" charset="0"/>
                        </a:rPr>
                        <m:t> 1= </m:t>
                      </m:r>
                      <m:f>
                        <m:fPr>
                          <m:ctrlPr>
                            <a:rPr lang="en-US" sz="1400" i="1">
                              <a:latin typeface="Cambria Math" panose="02040503050406030204" pitchFamily="18" charset="0"/>
                            </a:rPr>
                          </m:ctrlPr>
                        </m:fPr>
                        <m:num>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𝑜𝑓</m:t>
                          </m:r>
                          <m:r>
                            <a:rPr lang="en-US" sz="1400" i="1">
                              <a:latin typeface="Cambria Math" panose="02040503050406030204" pitchFamily="18" charset="0"/>
                            </a:rPr>
                            <m:t> </m:t>
                          </m:r>
                          <m:r>
                            <a:rPr lang="en-US" sz="1400" i="1">
                              <a:latin typeface="Cambria Math" panose="02040503050406030204" pitchFamily="18" charset="0"/>
                            </a:rPr>
                            <m:t>𝑇</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num>
                        <m:den>
                          <m:r>
                            <a:rPr lang="en-US" sz="1400" i="1">
                              <a:latin typeface="Cambria Math" panose="02040503050406030204" pitchFamily="18" charset="0"/>
                            </a:rPr>
                            <m:t>𝑇𝑜𝑡𝑎𝑙</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den>
                      </m:f>
                    </m:oMath>
                  </m:oMathPara>
                </a14:m>
                <a:endParaRPr lang="en-US" sz="1400" dirty="0"/>
              </a:p>
              <a:p>
                <a:pPr marL="979725" lvl="4" indent="0">
                  <a:lnSpc>
                    <a:spcPct val="150000"/>
                  </a:lnSpc>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𝐴</m:t>
                      </m:r>
                      <m:r>
                        <a:rPr lang="en-US" sz="1400" i="1">
                          <a:latin typeface="Cambria Math" panose="02040503050406030204" pitchFamily="18" charset="0"/>
                        </a:rPr>
                        <m:t> </m:t>
                      </m:r>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𝐹𝑟𝑒𝑞𝑢𝑒𝑛𝑐𝑦</m:t>
                      </m:r>
                      <m:r>
                        <a:rPr lang="en-US" sz="1400" i="1">
                          <a:latin typeface="Cambria Math" panose="02040503050406030204" pitchFamily="18" charset="0"/>
                        </a:rPr>
                        <m:t> </m:t>
                      </m:r>
                      <m:r>
                        <a:rPr lang="en-US" sz="1400" i="1">
                          <a:latin typeface="Cambria Math" panose="02040503050406030204" pitchFamily="18" charset="0"/>
                        </a:rPr>
                        <m:t>𝑎𝑡</m:t>
                      </m:r>
                      <m:r>
                        <a:rPr lang="en-US" sz="1400" i="1">
                          <a:latin typeface="Cambria Math" panose="02040503050406030204" pitchFamily="18" charset="0"/>
                        </a:rPr>
                        <m:t> </m:t>
                      </m:r>
                      <m:r>
                        <a:rPr lang="en-US" sz="1400" i="1">
                          <a:latin typeface="Cambria Math" panose="02040503050406030204" pitchFamily="18" charset="0"/>
                        </a:rPr>
                        <m:t>𝑆𝑁𝑃</m:t>
                      </m:r>
                      <m:r>
                        <a:rPr lang="en-US" sz="1400" i="1">
                          <a:latin typeface="Cambria Math" panose="02040503050406030204" pitchFamily="18" charset="0"/>
                        </a:rPr>
                        <m:t> 1= </m:t>
                      </m:r>
                      <m:f>
                        <m:fPr>
                          <m:ctrlPr>
                            <a:rPr lang="en-US" sz="1400" i="1">
                              <a:latin typeface="Cambria Math" panose="02040503050406030204" pitchFamily="18" charset="0"/>
                            </a:rPr>
                          </m:ctrlPr>
                        </m:fPr>
                        <m:num>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𝑜𝑓</m:t>
                          </m:r>
                          <m:r>
                            <a:rPr lang="en-US" sz="1400" i="1">
                              <a:latin typeface="Cambria Math" panose="02040503050406030204" pitchFamily="18" charset="0"/>
                            </a:rPr>
                            <m:t> </m:t>
                          </m:r>
                          <m:r>
                            <a:rPr lang="en-US" sz="1400" i="1">
                              <a:latin typeface="Cambria Math" panose="02040503050406030204" pitchFamily="18" charset="0"/>
                            </a:rPr>
                            <m:t>𝐴</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num>
                        <m:den>
                          <m:r>
                            <a:rPr lang="en-US" sz="1400" i="1">
                              <a:latin typeface="Cambria Math" panose="02040503050406030204" pitchFamily="18" charset="0"/>
                            </a:rPr>
                            <m:t>𝑇𝑜𝑡𝑎𝑙</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den>
                      </m:f>
                    </m:oMath>
                  </m:oMathPara>
                </a14:m>
                <a:endParaRPr lang="en-US" sz="1400" dirty="0"/>
              </a:p>
              <a:p>
                <a:pPr marL="979725" lvl="4" indent="0">
                  <a:lnSpc>
                    <a:spcPct val="150000"/>
                  </a:lnSpc>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𝐺</m:t>
                      </m:r>
                      <m:r>
                        <a:rPr lang="en-US" sz="1400" i="1">
                          <a:latin typeface="Cambria Math" panose="02040503050406030204" pitchFamily="18" charset="0"/>
                        </a:rPr>
                        <m:t> </m:t>
                      </m:r>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𝐹𝑟𝑒𝑞𝑢𝑒𝑛𝑐𝑦</m:t>
                      </m:r>
                      <m:r>
                        <a:rPr lang="en-US" sz="1400" i="1">
                          <a:latin typeface="Cambria Math" panose="02040503050406030204" pitchFamily="18" charset="0"/>
                        </a:rPr>
                        <m:t> </m:t>
                      </m:r>
                      <m:r>
                        <a:rPr lang="en-US" sz="1400" i="1">
                          <a:latin typeface="Cambria Math" panose="02040503050406030204" pitchFamily="18" charset="0"/>
                        </a:rPr>
                        <m:t>𝑎𝑡</m:t>
                      </m:r>
                      <m:r>
                        <a:rPr lang="en-US" sz="1400" i="1">
                          <a:latin typeface="Cambria Math" panose="02040503050406030204" pitchFamily="18" charset="0"/>
                        </a:rPr>
                        <m:t> </m:t>
                      </m:r>
                      <m:r>
                        <a:rPr lang="en-US" sz="1400" i="1">
                          <a:latin typeface="Cambria Math" panose="02040503050406030204" pitchFamily="18" charset="0"/>
                        </a:rPr>
                        <m:t>𝑆𝑁𝑃</m:t>
                      </m:r>
                      <m:r>
                        <a:rPr lang="en-US" sz="1400" i="1">
                          <a:latin typeface="Cambria Math" panose="02040503050406030204" pitchFamily="18" charset="0"/>
                        </a:rPr>
                        <m:t> 1= </m:t>
                      </m:r>
                      <m:f>
                        <m:fPr>
                          <m:ctrlPr>
                            <a:rPr lang="en-US" sz="1400" i="1">
                              <a:latin typeface="Cambria Math" panose="02040503050406030204" pitchFamily="18" charset="0"/>
                            </a:rPr>
                          </m:ctrlPr>
                        </m:fPr>
                        <m:num>
                          <m:r>
                            <a:rPr lang="en-US" sz="1400" i="1">
                              <a:latin typeface="Cambria Math" panose="02040503050406030204" pitchFamily="18" charset="0"/>
                            </a:rPr>
                            <m:t>𝐴𝑙𝑙𝑒𝑙𝑒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𝑜𝑓</m:t>
                          </m:r>
                          <m:r>
                            <a:rPr lang="en-US" sz="1400" i="1">
                              <a:latin typeface="Cambria Math" panose="02040503050406030204" pitchFamily="18" charset="0"/>
                            </a:rPr>
                            <m:t> </m:t>
                          </m:r>
                          <m:r>
                            <a:rPr lang="en-US" sz="1400" i="1">
                              <a:latin typeface="Cambria Math" panose="02040503050406030204" pitchFamily="18" charset="0"/>
                            </a:rPr>
                            <m:t>𝐺</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num>
                        <m:den>
                          <m:r>
                            <a:rPr lang="en-US" sz="1400" i="1">
                              <a:latin typeface="Cambria Math" panose="02040503050406030204" pitchFamily="18" charset="0"/>
                            </a:rPr>
                            <m:t>𝑇𝑜𝑡𝑎𝑙</m:t>
                          </m:r>
                          <m:r>
                            <a:rPr lang="en-US" sz="1400" i="1">
                              <a:latin typeface="Cambria Math" panose="02040503050406030204" pitchFamily="18" charset="0"/>
                            </a:rPr>
                            <m:t> </m:t>
                          </m:r>
                          <m:r>
                            <a:rPr lang="en-US" sz="1400" i="1">
                              <a:latin typeface="Cambria Math" panose="02040503050406030204" pitchFamily="18" charset="0"/>
                            </a:rPr>
                            <m:t>𝑎𝑙𝑙𝑒𝑙𝑒</m:t>
                          </m:r>
                          <m:r>
                            <a:rPr lang="en-US" sz="1400" i="1">
                              <a:latin typeface="Cambria Math" panose="02040503050406030204" pitchFamily="18" charset="0"/>
                            </a:rPr>
                            <m:t> </m:t>
                          </m:r>
                          <m:r>
                            <a:rPr lang="en-US" sz="1400" i="1">
                              <a:latin typeface="Cambria Math" panose="02040503050406030204" pitchFamily="18" charset="0"/>
                            </a:rPr>
                            <m:t>𝑐𝑜𝑢𝑛𝑡</m:t>
                          </m:r>
                          <m:r>
                            <a:rPr lang="en-US" sz="1400" i="1">
                              <a:latin typeface="Cambria Math" panose="02040503050406030204" pitchFamily="18" charset="0"/>
                            </a:rPr>
                            <m:t> </m:t>
                          </m:r>
                          <m:r>
                            <a:rPr lang="en-US" sz="1400" i="1">
                              <a:latin typeface="Cambria Math" panose="02040503050406030204" pitchFamily="18" charset="0"/>
                            </a:rPr>
                            <m:t>𝑖𝑛</m:t>
                          </m:r>
                          <m:r>
                            <a:rPr lang="en-US" sz="1400" i="1">
                              <a:latin typeface="Cambria Math" panose="02040503050406030204" pitchFamily="18" charset="0"/>
                            </a:rPr>
                            <m:t> </m:t>
                          </m:r>
                          <m:r>
                            <a:rPr lang="en-US" sz="1400" i="1">
                              <a:latin typeface="Cambria Math" panose="02040503050406030204" pitchFamily="18" charset="0"/>
                            </a:rPr>
                            <m:t>𝑡h𝑒</m:t>
                          </m:r>
                          <m:r>
                            <a:rPr lang="en-US" sz="1400" i="1">
                              <a:latin typeface="Cambria Math" panose="02040503050406030204" pitchFamily="18" charset="0"/>
                            </a:rPr>
                            <m:t> </m:t>
                          </m:r>
                          <m:r>
                            <a:rPr lang="en-US" sz="1400" i="1">
                              <a:latin typeface="Cambria Math" panose="02040503050406030204" pitchFamily="18" charset="0"/>
                            </a:rPr>
                            <m:t>𝑝𝑜𝑝𝑢𝑙𝑎𝑡𝑖𝑜𝑛</m:t>
                          </m:r>
                        </m:den>
                      </m:f>
                    </m:oMath>
                  </m:oMathPara>
                </a14:m>
                <a:endParaRPr lang="en-US" sz="864" dirty="0"/>
              </a:p>
              <a:p>
                <a:pPr>
                  <a:lnSpc>
                    <a:spcPct val="150000"/>
                  </a:lnSpc>
                </a:pPr>
                <a:endParaRPr lang="en-US" sz="1400" dirty="0"/>
              </a:p>
              <a:p>
                <a:pPr>
                  <a:lnSpc>
                    <a:spcPct val="150000"/>
                  </a:lnSpc>
                </a:pPr>
                <a:endParaRPr lang="en-US" sz="2400" dirty="0"/>
              </a:p>
              <a:p>
                <a:pPr marL="342900" indent="-342900">
                  <a:lnSpc>
                    <a:spcPct val="150000"/>
                  </a:lnSpc>
                </a:pPr>
                <a:endParaRPr lang="en-US" sz="1800" dirty="0"/>
              </a:p>
              <a:p>
                <a:endParaRPr lang="en-US" sz="1100" dirty="0"/>
              </a:p>
            </p:txBody>
          </p:sp>
        </mc:Choice>
        <mc:Fallback xmlns="">
          <p:sp>
            <p:nvSpPr>
              <p:cNvPr id="2" name="Text Placeholder 5">
                <a:extLst>
                  <a:ext uri="{FF2B5EF4-FFF2-40B4-BE49-F238E27FC236}">
                    <a16:creationId xmlns:a16="http://schemas.microsoft.com/office/drawing/2014/main" id="{17753852-1919-3DB3-C366-425BEA4738AB}"/>
                  </a:ext>
                </a:extLst>
              </p:cNvPr>
              <p:cNvSpPr txBox="1">
                <a:spLocks noRot="1" noChangeAspect="1" noMove="1" noResize="1" noEditPoints="1" noAdjustHandles="1" noChangeArrowheads="1" noChangeShapeType="1" noTextEdit="1"/>
              </p:cNvSpPr>
              <p:nvPr/>
            </p:nvSpPr>
            <p:spPr>
              <a:xfrm>
                <a:off x="325069" y="1234099"/>
                <a:ext cx="11710412" cy="5383677"/>
              </a:xfrm>
              <a:prstGeom prst="rect">
                <a:avLst/>
              </a:prstGeom>
              <a:blipFill>
                <a:blip r:embed="rId3"/>
                <a:stretch>
                  <a:fillRect l="-325" t="-704"/>
                </a:stretch>
              </a:blipFill>
            </p:spPr>
            <p:txBody>
              <a:bodyPr/>
              <a:lstStyle/>
              <a:p>
                <a:r>
                  <a:rPr lang="en-US">
                    <a:noFill/>
                  </a:rPr>
                  <a:t> </a:t>
                </a:r>
              </a:p>
            </p:txBody>
          </p:sp>
        </mc:Fallback>
      </mc:AlternateContent>
    </p:spTree>
    <p:extLst>
      <p:ext uri="{BB962C8B-B14F-4D97-AF65-F5344CB8AC3E}">
        <p14:creationId xmlns:p14="http://schemas.microsoft.com/office/powerpoint/2010/main" val="126940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4444D-049B-2C7E-140C-94AF1FA0032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687E528-7E53-2FD5-08C6-7A2B35A4C7D4}"/>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BF058DFD-58FA-F13C-79C8-EE02153A093C}"/>
              </a:ext>
            </a:extLst>
          </p:cNvPr>
          <p:cNvSpPr>
            <a:spLocks noGrp="1"/>
          </p:cNvSpPr>
          <p:nvPr>
            <p:ph type="body" sz="quarter" idx="14"/>
          </p:nvPr>
        </p:nvSpPr>
        <p:spPr/>
        <p:txBody>
          <a:bodyPr numCol="1">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Allele Frequencies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86DB72D0-B796-D506-E1BB-E84CBA815C2E}"/>
              </a:ext>
            </a:extLst>
          </p:cNvPr>
          <p:cNvGrpSpPr/>
          <p:nvPr/>
        </p:nvGrpSpPr>
        <p:grpSpPr>
          <a:xfrm>
            <a:off x="1409569" y="959734"/>
            <a:ext cx="4545755" cy="2495864"/>
            <a:chOff x="325069" y="4146526"/>
            <a:chExt cx="4545755" cy="2495864"/>
          </a:xfrm>
        </p:grpSpPr>
        <p:cxnSp>
          <p:nvCxnSpPr>
            <p:cNvPr id="7" name="Straight Connector 6">
              <a:extLst>
                <a:ext uri="{FF2B5EF4-FFF2-40B4-BE49-F238E27FC236}">
                  <a16:creationId xmlns:a16="http://schemas.microsoft.com/office/drawing/2014/main" id="{93DD5A53-216E-D738-1E11-8B58E2D55948}"/>
                </a:ext>
              </a:extLst>
            </p:cNvPr>
            <p:cNvCxnSpPr>
              <a:cxnSpLocks/>
            </p:cNvCxnSpPr>
            <p:nvPr/>
          </p:nvCxnSpPr>
          <p:spPr>
            <a:xfrm flipV="1">
              <a:off x="2232219" y="4665415"/>
              <a:ext cx="766916" cy="238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BF0F1A1-C6F8-110D-1EE9-DE8C2E36B825}"/>
                </a:ext>
              </a:extLst>
            </p:cNvPr>
            <p:cNvCxnSpPr>
              <a:cxnSpLocks/>
            </p:cNvCxnSpPr>
            <p:nvPr/>
          </p:nvCxnSpPr>
          <p:spPr>
            <a:xfrm>
              <a:off x="2615677" y="4665415"/>
              <a:ext cx="0" cy="746919"/>
            </a:xfrm>
            <a:prstGeom prst="line">
              <a:avLst/>
            </a:prstGeom>
          </p:spPr>
          <p:style>
            <a:lnRef idx="1">
              <a:schemeClr val="dk1"/>
            </a:lnRef>
            <a:fillRef idx="0">
              <a:schemeClr val="dk1"/>
            </a:fillRef>
            <a:effectRef idx="0">
              <a:schemeClr val="dk1"/>
            </a:effectRef>
            <a:fontRef idx="minor">
              <a:schemeClr val="tx1"/>
            </a:fontRef>
          </p:style>
        </p:cxnSp>
        <p:pic>
          <p:nvPicPr>
            <p:cNvPr id="9" name="Graphic 8" descr="DNA with solid fill">
              <a:extLst>
                <a:ext uri="{FF2B5EF4-FFF2-40B4-BE49-F238E27FC236}">
                  <a16:creationId xmlns:a16="http://schemas.microsoft.com/office/drawing/2014/main" id="{00EED275-B376-011C-33C8-31C129C49C6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06" b="-7587"/>
            <a:stretch/>
          </p:blipFill>
          <p:spPr>
            <a:xfrm>
              <a:off x="2851747" y="4515859"/>
              <a:ext cx="914400" cy="972756"/>
            </a:xfrm>
            <a:prstGeom prst="rect">
              <a:avLst/>
            </a:prstGeom>
          </p:spPr>
        </p:pic>
        <p:pic>
          <p:nvPicPr>
            <p:cNvPr id="10" name="Graphic 9" descr="DNA with solid fill">
              <a:extLst>
                <a:ext uri="{FF2B5EF4-FFF2-40B4-BE49-F238E27FC236}">
                  <a16:creationId xmlns:a16="http://schemas.microsoft.com/office/drawing/2014/main" id="{C3A20B27-F4E9-9BE9-6EEC-7AE13B8AEBD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669"/>
            <a:stretch/>
          </p:blipFill>
          <p:spPr>
            <a:xfrm>
              <a:off x="1422840" y="4521664"/>
              <a:ext cx="914400" cy="929642"/>
            </a:xfrm>
            <a:prstGeom prst="rect">
              <a:avLst/>
            </a:prstGeom>
          </p:spPr>
        </p:pic>
        <p:sp>
          <p:nvSpPr>
            <p:cNvPr id="11" name="TextBox 10">
              <a:extLst>
                <a:ext uri="{FF2B5EF4-FFF2-40B4-BE49-F238E27FC236}">
                  <a16:creationId xmlns:a16="http://schemas.microsoft.com/office/drawing/2014/main" id="{4A55B94D-12A0-8340-64DA-D7591D0C86B8}"/>
                </a:ext>
              </a:extLst>
            </p:cNvPr>
            <p:cNvSpPr txBox="1"/>
            <p:nvPr/>
          </p:nvSpPr>
          <p:spPr>
            <a:xfrm>
              <a:off x="1120889" y="4150314"/>
              <a:ext cx="976229" cy="369332"/>
            </a:xfrm>
            <a:prstGeom prst="rect">
              <a:avLst/>
            </a:prstGeom>
            <a:noFill/>
          </p:spPr>
          <p:txBody>
            <a:bodyPr wrap="none" rtlCol="0">
              <a:spAutoFit/>
            </a:bodyPr>
            <a:lstStyle/>
            <a:p>
              <a:r>
                <a:rPr lang="en-US" dirty="0"/>
                <a:t>parent 1</a:t>
              </a:r>
            </a:p>
          </p:txBody>
        </p:sp>
        <p:sp>
          <p:nvSpPr>
            <p:cNvPr id="12" name="Oval 11">
              <a:extLst>
                <a:ext uri="{FF2B5EF4-FFF2-40B4-BE49-F238E27FC236}">
                  <a16:creationId xmlns:a16="http://schemas.microsoft.com/office/drawing/2014/main" id="{4522D307-00D7-CE5C-2BE5-1BDE0A9245C9}"/>
                </a:ext>
              </a:extLst>
            </p:cNvPr>
            <p:cNvSpPr/>
            <p:nvPr/>
          </p:nvSpPr>
          <p:spPr>
            <a:xfrm>
              <a:off x="1893624" y="4988757"/>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4B5263-BA20-3113-65A8-1901FA3537B9}"/>
                </a:ext>
              </a:extLst>
            </p:cNvPr>
            <p:cNvSpPr/>
            <p:nvPr/>
          </p:nvSpPr>
          <p:spPr>
            <a:xfrm>
              <a:off x="3360076" y="4947491"/>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NA with solid fill">
              <a:extLst>
                <a:ext uri="{FF2B5EF4-FFF2-40B4-BE49-F238E27FC236}">
                  <a16:creationId xmlns:a16="http://schemas.microsoft.com/office/drawing/2014/main" id="{FF5A76EE-9EE9-7B99-EC78-AFBB1D61745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669"/>
            <a:stretch/>
          </p:blipFill>
          <p:spPr>
            <a:xfrm>
              <a:off x="818939" y="4537416"/>
              <a:ext cx="914400" cy="929642"/>
            </a:xfrm>
            <a:prstGeom prst="rect">
              <a:avLst/>
            </a:prstGeom>
          </p:spPr>
        </p:pic>
        <p:sp>
          <p:nvSpPr>
            <p:cNvPr id="15" name="Oval 14">
              <a:extLst>
                <a:ext uri="{FF2B5EF4-FFF2-40B4-BE49-F238E27FC236}">
                  <a16:creationId xmlns:a16="http://schemas.microsoft.com/office/drawing/2014/main" id="{BE29E32B-DA72-A499-749C-0CFF4624B0AA}"/>
                </a:ext>
              </a:extLst>
            </p:cNvPr>
            <p:cNvSpPr/>
            <p:nvPr/>
          </p:nvSpPr>
          <p:spPr>
            <a:xfrm>
              <a:off x="1289723" y="5004509"/>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NA with solid fill">
              <a:extLst>
                <a:ext uri="{FF2B5EF4-FFF2-40B4-BE49-F238E27FC236}">
                  <a16:creationId xmlns:a16="http://schemas.microsoft.com/office/drawing/2014/main" id="{43AEFDB0-CB15-1E59-448E-9D8B0E723DC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06" b="-7587"/>
            <a:stretch/>
          </p:blipFill>
          <p:spPr>
            <a:xfrm>
              <a:off x="3396949" y="4540634"/>
              <a:ext cx="914400" cy="972756"/>
            </a:xfrm>
            <a:prstGeom prst="rect">
              <a:avLst/>
            </a:prstGeom>
          </p:spPr>
        </p:pic>
        <p:sp>
          <p:nvSpPr>
            <p:cNvPr id="17" name="Oval 16">
              <a:extLst>
                <a:ext uri="{FF2B5EF4-FFF2-40B4-BE49-F238E27FC236}">
                  <a16:creationId xmlns:a16="http://schemas.microsoft.com/office/drawing/2014/main" id="{61E7662F-84CC-9A1C-C0B1-7F32E0E8F4FF}"/>
                </a:ext>
              </a:extLst>
            </p:cNvPr>
            <p:cNvSpPr/>
            <p:nvPr/>
          </p:nvSpPr>
          <p:spPr>
            <a:xfrm>
              <a:off x="3889512" y="4972266"/>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8C2994E-47C4-9A1C-1BB1-30A0D4BEA454}"/>
                </a:ext>
              </a:extLst>
            </p:cNvPr>
            <p:cNvSpPr txBox="1"/>
            <p:nvPr/>
          </p:nvSpPr>
          <p:spPr>
            <a:xfrm>
              <a:off x="3132795" y="4146526"/>
              <a:ext cx="976229" cy="369332"/>
            </a:xfrm>
            <a:prstGeom prst="rect">
              <a:avLst/>
            </a:prstGeom>
            <a:noFill/>
          </p:spPr>
          <p:txBody>
            <a:bodyPr wrap="none" rtlCol="0">
              <a:spAutoFit/>
            </a:bodyPr>
            <a:lstStyle/>
            <a:p>
              <a:r>
                <a:rPr lang="en-US" dirty="0"/>
                <a:t>parent 2</a:t>
              </a:r>
            </a:p>
          </p:txBody>
        </p:sp>
        <p:sp>
          <p:nvSpPr>
            <p:cNvPr id="19" name="TextBox 18">
              <a:extLst>
                <a:ext uri="{FF2B5EF4-FFF2-40B4-BE49-F238E27FC236}">
                  <a16:creationId xmlns:a16="http://schemas.microsoft.com/office/drawing/2014/main" id="{39294153-62F7-2297-E1A5-F528E1DBA770}"/>
                </a:ext>
              </a:extLst>
            </p:cNvPr>
            <p:cNvSpPr txBox="1"/>
            <p:nvPr/>
          </p:nvSpPr>
          <p:spPr>
            <a:xfrm>
              <a:off x="4160373" y="4883327"/>
              <a:ext cx="710451" cy="369332"/>
            </a:xfrm>
            <a:prstGeom prst="rect">
              <a:avLst/>
            </a:prstGeom>
            <a:noFill/>
          </p:spPr>
          <p:txBody>
            <a:bodyPr wrap="none" rtlCol="0">
              <a:spAutoFit/>
            </a:bodyPr>
            <a:lstStyle/>
            <a:p>
              <a:r>
                <a:rPr lang="en-US" b="1" dirty="0">
                  <a:solidFill>
                    <a:srgbClr val="FFC000"/>
                  </a:solidFill>
                </a:rPr>
                <a:t>A</a:t>
              </a:r>
              <a:r>
                <a:rPr lang="en-US" dirty="0"/>
                <a:t> / </a:t>
              </a:r>
              <a:r>
                <a:rPr lang="en-US" b="1" dirty="0">
                  <a:solidFill>
                    <a:srgbClr val="FFC000"/>
                  </a:solidFill>
                </a:rPr>
                <a:t>A</a:t>
              </a:r>
              <a:endParaRPr lang="en-US" dirty="0">
                <a:solidFill>
                  <a:srgbClr val="FFC000"/>
                </a:solidFill>
              </a:endParaRPr>
            </a:p>
          </p:txBody>
        </p:sp>
        <p:sp>
          <p:nvSpPr>
            <p:cNvPr id="20" name="TextBox 19">
              <a:extLst>
                <a:ext uri="{FF2B5EF4-FFF2-40B4-BE49-F238E27FC236}">
                  <a16:creationId xmlns:a16="http://schemas.microsoft.com/office/drawing/2014/main" id="{73D3E5A2-DB07-A14D-2BEB-BA391C3DEACF}"/>
                </a:ext>
              </a:extLst>
            </p:cNvPr>
            <p:cNvSpPr txBox="1"/>
            <p:nvPr/>
          </p:nvSpPr>
          <p:spPr>
            <a:xfrm>
              <a:off x="325069" y="4909815"/>
              <a:ext cx="675185" cy="369332"/>
            </a:xfrm>
            <a:prstGeom prst="rect">
              <a:avLst/>
            </a:prstGeom>
            <a:noFill/>
          </p:spPr>
          <p:txBody>
            <a:bodyPr wrap="none" rtlCol="0">
              <a:spAutoFit/>
            </a:bodyPr>
            <a:lstStyle/>
            <a:p>
              <a:r>
                <a:rPr lang="en-US" b="1" dirty="0">
                  <a:solidFill>
                    <a:srgbClr val="0070C0"/>
                  </a:solidFill>
                </a:rPr>
                <a:t>G</a:t>
              </a:r>
              <a:r>
                <a:rPr lang="en-US" dirty="0"/>
                <a:t> / </a:t>
              </a:r>
              <a:r>
                <a:rPr lang="en-US" b="1" dirty="0">
                  <a:solidFill>
                    <a:srgbClr val="0070C0"/>
                  </a:solidFill>
                </a:rPr>
                <a:t>G</a:t>
              </a:r>
              <a:endParaRPr lang="en-US" dirty="0">
                <a:solidFill>
                  <a:srgbClr val="0070C0"/>
                </a:solidFill>
              </a:endParaRPr>
            </a:p>
          </p:txBody>
        </p:sp>
        <p:pic>
          <p:nvPicPr>
            <p:cNvPr id="21" name="Graphic 20" descr="DNA with solid fill">
              <a:extLst>
                <a:ext uri="{FF2B5EF4-FFF2-40B4-BE49-F238E27FC236}">
                  <a16:creationId xmlns:a16="http://schemas.microsoft.com/office/drawing/2014/main" id="{07FAA313-9F27-0E32-8321-4DE52CA8FA6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7187" b="-1"/>
            <a:stretch/>
          </p:blipFill>
          <p:spPr>
            <a:xfrm>
              <a:off x="1787445" y="5662276"/>
              <a:ext cx="914400" cy="980114"/>
            </a:xfrm>
            <a:prstGeom prst="rect">
              <a:avLst/>
            </a:prstGeom>
          </p:spPr>
        </p:pic>
        <p:pic>
          <p:nvPicPr>
            <p:cNvPr id="22" name="Graphic 21" descr="DNA with solid fill">
              <a:extLst>
                <a:ext uri="{FF2B5EF4-FFF2-40B4-BE49-F238E27FC236}">
                  <a16:creationId xmlns:a16="http://schemas.microsoft.com/office/drawing/2014/main" id="{BF899CA7-A8F9-5AA3-048C-2CEA53D75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58" b="1763"/>
            <a:stretch/>
          </p:blipFill>
          <p:spPr>
            <a:xfrm>
              <a:off x="2372471" y="5721721"/>
              <a:ext cx="914400" cy="904543"/>
            </a:xfrm>
            <a:prstGeom prst="rect">
              <a:avLst/>
            </a:prstGeom>
          </p:spPr>
        </p:pic>
        <p:sp>
          <p:nvSpPr>
            <p:cNvPr id="23" name="TextBox 22">
              <a:extLst>
                <a:ext uri="{FF2B5EF4-FFF2-40B4-BE49-F238E27FC236}">
                  <a16:creationId xmlns:a16="http://schemas.microsoft.com/office/drawing/2014/main" id="{398C7C41-3CC8-C31A-2F87-0F9CDB4EC89B}"/>
                </a:ext>
              </a:extLst>
            </p:cNvPr>
            <p:cNvSpPr txBox="1"/>
            <p:nvPr/>
          </p:nvSpPr>
          <p:spPr>
            <a:xfrm>
              <a:off x="2033260" y="5369138"/>
              <a:ext cx="1017779" cy="369332"/>
            </a:xfrm>
            <a:prstGeom prst="rect">
              <a:avLst/>
            </a:prstGeom>
            <a:noFill/>
          </p:spPr>
          <p:txBody>
            <a:bodyPr wrap="none" rtlCol="0">
              <a:spAutoFit/>
            </a:bodyPr>
            <a:lstStyle/>
            <a:p>
              <a:r>
                <a:rPr lang="en-US" dirty="0"/>
                <a:t>offspring</a:t>
              </a:r>
            </a:p>
          </p:txBody>
        </p:sp>
        <p:sp>
          <p:nvSpPr>
            <p:cNvPr id="24" name="Oval 23">
              <a:extLst>
                <a:ext uri="{FF2B5EF4-FFF2-40B4-BE49-F238E27FC236}">
                  <a16:creationId xmlns:a16="http://schemas.microsoft.com/office/drawing/2014/main" id="{7D07EA2B-A05E-BDBD-296D-EB2F469C0670}"/>
                </a:ext>
              </a:extLst>
            </p:cNvPr>
            <p:cNvSpPr/>
            <p:nvPr/>
          </p:nvSpPr>
          <p:spPr>
            <a:xfrm>
              <a:off x="2273330" y="617724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3736EBB-C52F-9296-83F4-15CC74011CCB}"/>
                </a:ext>
              </a:extLst>
            </p:cNvPr>
            <p:cNvSpPr/>
            <p:nvPr/>
          </p:nvSpPr>
          <p:spPr>
            <a:xfrm>
              <a:off x="2865055" y="616434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8090BCF-50E9-8FEC-9E0C-8D271FDD7EDC}"/>
                </a:ext>
              </a:extLst>
            </p:cNvPr>
            <p:cNvSpPr txBox="1"/>
            <p:nvPr/>
          </p:nvSpPr>
          <p:spPr>
            <a:xfrm>
              <a:off x="3222342" y="6075403"/>
              <a:ext cx="723275" cy="369332"/>
            </a:xfrm>
            <a:prstGeom prst="rect">
              <a:avLst/>
            </a:prstGeom>
            <a:noFill/>
          </p:spPr>
          <p:txBody>
            <a:bodyPr wrap="none" rtlCol="0">
              <a:spAutoFit/>
            </a:bodyPr>
            <a:lstStyle/>
            <a:p>
              <a:r>
                <a:rPr lang="en-US" b="1" dirty="0">
                  <a:solidFill>
                    <a:srgbClr val="0070C0"/>
                  </a:solidFill>
                </a:rPr>
                <a:t>G</a:t>
              </a:r>
              <a:r>
                <a:rPr lang="en-US" dirty="0"/>
                <a:t> / </a:t>
              </a:r>
              <a:r>
                <a:rPr lang="en-US" b="1" dirty="0">
                  <a:solidFill>
                    <a:srgbClr val="FFC000"/>
                  </a:solidFill>
                </a:rPr>
                <a:t>A</a:t>
              </a:r>
              <a:endParaRPr lang="en-US" dirty="0">
                <a:solidFill>
                  <a:srgbClr val="FFC000"/>
                </a:solidFill>
              </a:endParaRPr>
            </a:p>
          </p:txBody>
        </p:sp>
      </p:grpSp>
      <p:graphicFrame>
        <p:nvGraphicFramePr>
          <p:cNvPr id="27" name="Table 26">
            <a:extLst>
              <a:ext uri="{FF2B5EF4-FFF2-40B4-BE49-F238E27FC236}">
                <a16:creationId xmlns:a16="http://schemas.microsoft.com/office/drawing/2014/main" id="{856A1986-D808-ED40-2979-0012EEB8BCB1}"/>
              </a:ext>
            </a:extLst>
          </p:cNvPr>
          <p:cNvGraphicFramePr>
            <a:graphicFrameLocks noGrp="1"/>
          </p:cNvGraphicFramePr>
          <p:nvPr>
            <p:extLst>
              <p:ext uri="{D42A27DB-BD31-4B8C-83A1-F6EECF244321}">
                <p14:modId xmlns:p14="http://schemas.microsoft.com/office/powerpoint/2010/main" val="3253071291"/>
              </p:ext>
            </p:extLst>
          </p:nvPr>
        </p:nvGraphicFramePr>
        <p:xfrm>
          <a:off x="7532959" y="1269224"/>
          <a:ext cx="2298503" cy="2185044"/>
        </p:xfrm>
        <a:graphic>
          <a:graphicData uri="http://schemas.openxmlformats.org/drawingml/2006/table">
            <a:tbl>
              <a:tblPr firstRow="1" firstCol="1" bandRow="1"/>
              <a:tblGrid>
                <a:gridCol w="1070953">
                  <a:extLst>
                    <a:ext uri="{9D8B030D-6E8A-4147-A177-3AD203B41FA5}">
                      <a16:colId xmlns:a16="http://schemas.microsoft.com/office/drawing/2014/main" val="40934944"/>
                    </a:ext>
                  </a:extLst>
                </a:gridCol>
                <a:gridCol w="1227550">
                  <a:extLst>
                    <a:ext uri="{9D8B030D-6E8A-4147-A177-3AD203B41FA5}">
                      <a16:colId xmlns:a16="http://schemas.microsoft.com/office/drawing/2014/main" val="3919126247"/>
                    </a:ext>
                  </a:extLst>
                </a:gridCol>
              </a:tblGrid>
              <a:tr h="363381">
                <a:tc>
                  <a:txBody>
                    <a:bodyPr/>
                    <a:lstStyle/>
                    <a:p>
                      <a:pPr marL="0" marR="0" algn="ctr">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Allele count at DNA SNP site 1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896088"/>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28854"/>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522150"/>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207903"/>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44617"/>
                  </a:ext>
                </a:extLst>
              </a:tr>
            </a:tbl>
          </a:graphicData>
        </a:graphic>
      </p:graphicFrame>
      <p:sp>
        <p:nvSpPr>
          <p:cNvPr id="28" name="TextBox 27">
            <a:extLst>
              <a:ext uri="{FF2B5EF4-FFF2-40B4-BE49-F238E27FC236}">
                <a16:creationId xmlns:a16="http://schemas.microsoft.com/office/drawing/2014/main" id="{FBC1098C-6249-85DA-388D-9AFED42CC445}"/>
              </a:ext>
            </a:extLst>
          </p:cNvPr>
          <p:cNvSpPr txBox="1"/>
          <p:nvPr/>
        </p:nvSpPr>
        <p:spPr>
          <a:xfrm>
            <a:off x="9945256" y="1959018"/>
            <a:ext cx="2132950" cy="830997"/>
          </a:xfrm>
          <a:prstGeom prst="rect">
            <a:avLst/>
          </a:prstGeom>
          <a:noFill/>
        </p:spPr>
        <p:txBody>
          <a:bodyPr wrap="square">
            <a:spAutoFit/>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Dataset: </a:t>
            </a: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6</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total alleles </a:t>
            </a: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diploid individuals, </a:t>
            </a: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DNA site)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78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6D11-D2EC-C2C9-C85A-E164BE67EB7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46BABA6-51EB-F9A7-CB93-D2CF298CCD4C}"/>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0BD931EA-9902-7667-B8D2-72A5132E6156}"/>
              </a:ext>
            </a:extLst>
          </p:cNvPr>
          <p:cNvSpPr>
            <a:spLocks noGrp="1"/>
          </p:cNvSpPr>
          <p:nvPr>
            <p:ph type="body" sz="quarter" idx="14"/>
          </p:nvPr>
        </p:nvSpPr>
        <p:spPr/>
        <p:txBody>
          <a:bodyPr numCol="1">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Allele Frequencies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 Placeholder 5">
                <a:extLst>
                  <a:ext uri="{FF2B5EF4-FFF2-40B4-BE49-F238E27FC236}">
                    <a16:creationId xmlns:a16="http://schemas.microsoft.com/office/drawing/2014/main" id="{E2113133-7DC1-A4D9-57F5-AE36D01576DD}"/>
                  </a:ext>
                </a:extLst>
              </p:cNvPr>
              <p:cNvSpPr txBox="1">
                <a:spLocks/>
              </p:cNvSpPr>
              <p:nvPr/>
            </p:nvSpPr>
            <p:spPr>
              <a:xfrm>
                <a:off x="2084754" y="3498917"/>
                <a:ext cx="8592998" cy="2345698"/>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a:lnSpc>
                    <a:spcPct val="150000"/>
                  </a:lnSpc>
                </a:pPr>
                <a14:m>
                  <m:oMath xmlns:m="http://schemas.openxmlformats.org/officeDocument/2006/math">
                    <m:r>
                      <a:rPr lang="en-US" sz="1800" i="1" smtClean="0">
                        <a:latin typeface="Cambria Math" panose="02040503050406030204" pitchFamily="18" charset="0"/>
                      </a:rPr>
                      <m:t>𝐶</m:t>
                    </m:r>
                    <m:r>
                      <a:rPr lang="en-US" sz="1800" i="1" smtClean="0">
                        <a:latin typeface="Cambria Math" panose="02040503050406030204" pitchFamily="18" charset="0"/>
                      </a:rPr>
                      <m:t> </m:t>
                    </m:r>
                    <m:r>
                      <a:rPr lang="en-US" sz="1800" i="1" smtClean="0">
                        <a:latin typeface="Cambria Math" panose="02040503050406030204" pitchFamily="18" charset="0"/>
                      </a:rPr>
                      <m:t>𝐴𝑙𝑙𝑒𝑙𝑒</m:t>
                    </m:r>
                    <m:r>
                      <a:rPr lang="en-US" sz="1800" i="1" smtClean="0">
                        <a:latin typeface="Cambria Math" panose="02040503050406030204" pitchFamily="18" charset="0"/>
                      </a:rPr>
                      <m:t> </m:t>
                    </m:r>
                    <m:r>
                      <a:rPr lang="en-US" sz="1800" i="1" smtClean="0">
                        <a:latin typeface="Cambria Math" panose="02040503050406030204" pitchFamily="18" charset="0"/>
                      </a:rPr>
                      <m:t>𝐹𝑟𝑒𝑞𝑢𝑒𝑛𝑐𝑦</m:t>
                    </m:r>
                    <m:r>
                      <a:rPr lang="en-US" sz="1800" i="1" smtClean="0">
                        <a:latin typeface="Cambria Math" panose="02040503050406030204" pitchFamily="18" charset="0"/>
                      </a:rPr>
                      <m:t> </m:t>
                    </m:r>
                    <m:r>
                      <a:rPr lang="en-US" sz="1800" i="1" smtClean="0">
                        <a:latin typeface="Cambria Math" panose="02040503050406030204" pitchFamily="18" charset="0"/>
                      </a:rPr>
                      <m:t>𝑎𝑡</m:t>
                    </m:r>
                    <m:r>
                      <a:rPr lang="en-US" sz="1800" i="1" smtClean="0">
                        <a:latin typeface="Cambria Math" panose="02040503050406030204" pitchFamily="18" charset="0"/>
                      </a:rPr>
                      <m:t> </m:t>
                    </m:r>
                    <m:r>
                      <a:rPr lang="en-US" sz="1800" i="1" smtClean="0">
                        <a:latin typeface="Cambria Math" panose="02040503050406030204" pitchFamily="18" charset="0"/>
                      </a:rPr>
                      <m:t>𝑆𝑁𝑃</m:t>
                    </m:r>
                    <m:r>
                      <a:rPr lang="en-US" sz="1800" i="1" smtClean="0">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smtClean="0">
                            <a:latin typeface="Cambria Math" panose="02040503050406030204" pitchFamily="18" charset="0"/>
                          </a:rPr>
                          <m:t> </m:t>
                        </m:r>
                        <m:r>
                          <a:rPr lang="en-US" sz="1800" i="1" smtClean="0">
                            <a:latin typeface="Cambria Math" panose="02040503050406030204" pitchFamily="18" charset="0"/>
                          </a:rPr>
                          <m:t>𝐶</m:t>
                        </m:r>
                        <m:r>
                          <a:rPr lang="en-US" sz="1800" i="1" smtClean="0">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0</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m:t>
                    </m:r>
                  </m:oMath>
                </a14:m>
                <a:endParaRPr lang="en-US" sz="1800" dirty="0"/>
              </a:p>
              <a:p>
                <a:pPr>
                  <a:lnSpc>
                    <a:spcPct val="150000"/>
                  </a:lnSpc>
                </a:pP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rPr>
                      <m:t> </m:t>
                    </m:r>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𝐹𝑟𝑒𝑞𝑢𝑒𝑛𝑐𝑦</m:t>
                    </m:r>
                    <m:r>
                      <a:rPr lang="en-US" sz="1800" i="1">
                        <a:latin typeface="Cambria Math" panose="02040503050406030204" pitchFamily="18" charset="0"/>
                      </a:rPr>
                      <m:t> </m:t>
                    </m:r>
                    <m:r>
                      <a:rPr lang="en-US" sz="1800" i="1">
                        <a:latin typeface="Cambria Math" panose="02040503050406030204" pitchFamily="18" charset="0"/>
                      </a:rPr>
                      <m:t>𝑎𝑡</m:t>
                    </m:r>
                    <m:r>
                      <a:rPr lang="en-US" sz="1800" i="1">
                        <a:latin typeface="Cambria Math" panose="02040503050406030204" pitchFamily="18" charset="0"/>
                      </a:rPr>
                      <m:t> </m:t>
                    </m:r>
                    <m:r>
                      <a:rPr lang="en-US" sz="1800" i="1">
                        <a:latin typeface="Cambria Math" panose="02040503050406030204" pitchFamily="18" charset="0"/>
                      </a:rPr>
                      <m:t>𝑆𝑁𝑃</m:t>
                    </m:r>
                    <m:r>
                      <a:rPr lang="en-US" sz="1800" i="1">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𝑇</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0</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m:t>
                    </m:r>
                  </m:oMath>
                </a14:m>
                <a:endParaRPr lang="en-US" sz="1800" dirty="0"/>
              </a:p>
              <a:p>
                <a:pPr>
                  <a:lnSpc>
                    <a:spcPct val="150000"/>
                  </a:lnSpc>
                </a:pPr>
                <a14:m>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 </m:t>
                    </m:r>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𝐹𝑟𝑒𝑞𝑢𝑒𝑛𝑐𝑦</m:t>
                    </m:r>
                    <m:r>
                      <a:rPr lang="en-US" sz="1800" i="1">
                        <a:latin typeface="Cambria Math" panose="02040503050406030204" pitchFamily="18" charset="0"/>
                      </a:rPr>
                      <m:t> </m:t>
                    </m:r>
                    <m:r>
                      <a:rPr lang="en-US" sz="1800" i="1">
                        <a:latin typeface="Cambria Math" panose="02040503050406030204" pitchFamily="18" charset="0"/>
                      </a:rPr>
                      <m:t>𝑎𝑡</m:t>
                    </m:r>
                    <m:r>
                      <a:rPr lang="en-US" sz="1800" i="1">
                        <a:latin typeface="Cambria Math" panose="02040503050406030204" pitchFamily="18" charset="0"/>
                      </a:rPr>
                      <m:t> </m:t>
                    </m:r>
                    <m:r>
                      <a:rPr lang="en-US" sz="1800" i="1">
                        <a:latin typeface="Cambria Math" panose="02040503050406030204" pitchFamily="18" charset="0"/>
                      </a:rPr>
                      <m:t>𝑆𝑁𝑃</m:t>
                    </m:r>
                    <m:r>
                      <a:rPr lang="en-US" sz="1800" i="1">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𝐴</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3</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0.5</m:t>
                    </m:r>
                  </m:oMath>
                </a14:m>
                <a:endParaRPr lang="en-US" sz="1800" dirty="0"/>
              </a:p>
              <a:p>
                <a:pPr>
                  <a:lnSpc>
                    <a:spcPct val="150000"/>
                  </a:lnSpc>
                </a:pPr>
                <a14:m>
                  <m:oMath xmlns:m="http://schemas.openxmlformats.org/officeDocument/2006/math">
                    <m:r>
                      <a:rPr lang="en-US" sz="1800" i="1">
                        <a:latin typeface="Cambria Math" panose="02040503050406030204" pitchFamily="18" charset="0"/>
                      </a:rPr>
                      <m:t>𝐺</m:t>
                    </m:r>
                    <m:r>
                      <a:rPr lang="en-US" sz="1800" i="1">
                        <a:latin typeface="Cambria Math" panose="02040503050406030204" pitchFamily="18" charset="0"/>
                      </a:rPr>
                      <m:t> </m:t>
                    </m:r>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𝐹𝑟𝑒𝑞𝑢𝑒𝑛𝑐𝑦</m:t>
                    </m:r>
                    <m:r>
                      <a:rPr lang="en-US" sz="1800" i="1">
                        <a:latin typeface="Cambria Math" panose="02040503050406030204" pitchFamily="18" charset="0"/>
                      </a:rPr>
                      <m:t> </m:t>
                    </m:r>
                    <m:r>
                      <a:rPr lang="en-US" sz="1800" i="1">
                        <a:latin typeface="Cambria Math" panose="02040503050406030204" pitchFamily="18" charset="0"/>
                      </a:rPr>
                      <m:t>𝑎𝑡</m:t>
                    </m:r>
                    <m:r>
                      <a:rPr lang="en-US" sz="1800" i="1">
                        <a:latin typeface="Cambria Math" panose="02040503050406030204" pitchFamily="18" charset="0"/>
                      </a:rPr>
                      <m:t> </m:t>
                    </m:r>
                    <m:r>
                      <a:rPr lang="en-US" sz="1800" i="1">
                        <a:latin typeface="Cambria Math" panose="02040503050406030204" pitchFamily="18" charset="0"/>
                      </a:rPr>
                      <m:t>𝑆𝑁𝑃</m:t>
                    </m:r>
                    <m:r>
                      <a:rPr lang="en-US" sz="1800" i="1">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𝐺</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3</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0.5</m:t>
                    </m:r>
                  </m:oMath>
                </a14:m>
                <a:endParaRPr lang="en-US" sz="1800" dirty="0"/>
              </a:p>
              <a:p>
                <a:pPr>
                  <a:lnSpc>
                    <a:spcPct val="150000"/>
                  </a:lnSpc>
                </a:pPr>
                <a:endParaRPr lang="en-US" sz="3133" dirty="0"/>
              </a:p>
              <a:p>
                <a:pPr marL="342900" indent="-342900">
                  <a:lnSpc>
                    <a:spcPct val="150000"/>
                  </a:lnSpc>
                </a:pPr>
                <a:endParaRPr lang="en-US" sz="2400" dirty="0"/>
              </a:p>
              <a:p>
                <a:pPr>
                  <a:lnSpc>
                    <a:spcPct val="150000"/>
                  </a:lnSpc>
                </a:pPr>
                <a:endParaRPr lang="en-US" sz="1400" dirty="0"/>
              </a:p>
            </p:txBody>
          </p:sp>
        </mc:Choice>
        <mc:Fallback xmlns="">
          <p:sp>
            <p:nvSpPr>
              <p:cNvPr id="3" name="Text Placeholder 5">
                <a:extLst>
                  <a:ext uri="{FF2B5EF4-FFF2-40B4-BE49-F238E27FC236}">
                    <a16:creationId xmlns:a16="http://schemas.microsoft.com/office/drawing/2014/main" id="{E2113133-7DC1-A4D9-57F5-AE36D01576DD}"/>
                  </a:ext>
                </a:extLst>
              </p:cNvPr>
              <p:cNvSpPr txBox="1">
                <a:spLocks noRot="1" noChangeAspect="1" noMove="1" noResize="1" noEditPoints="1" noAdjustHandles="1" noChangeArrowheads="1" noChangeShapeType="1" noTextEdit="1"/>
              </p:cNvSpPr>
              <p:nvPr/>
            </p:nvSpPr>
            <p:spPr>
              <a:xfrm>
                <a:off x="2084754" y="3498917"/>
                <a:ext cx="8592998" cy="2345698"/>
              </a:xfrm>
              <a:prstGeom prst="rect">
                <a:avLst/>
              </a:prstGeom>
              <a:blipFill>
                <a:blip r:embed="rId3"/>
                <a:stretch>
                  <a:fillRect l="-443" b="-2096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C1BE5AB-C819-1A80-C40E-BFB7BDF34309}"/>
              </a:ext>
            </a:extLst>
          </p:cNvPr>
          <p:cNvGrpSpPr/>
          <p:nvPr/>
        </p:nvGrpSpPr>
        <p:grpSpPr>
          <a:xfrm>
            <a:off x="1409569" y="959734"/>
            <a:ext cx="4545755" cy="2495864"/>
            <a:chOff x="325069" y="4146526"/>
            <a:chExt cx="4545755" cy="2495864"/>
          </a:xfrm>
        </p:grpSpPr>
        <p:cxnSp>
          <p:nvCxnSpPr>
            <p:cNvPr id="7" name="Straight Connector 6">
              <a:extLst>
                <a:ext uri="{FF2B5EF4-FFF2-40B4-BE49-F238E27FC236}">
                  <a16:creationId xmlns:a16="http://schemas.microsoft.com/office/drawing/2014/main" id="{81A33D34-5205-45B1-784F-1F2BF83F3C8C}"/>
                </a:ext>
              </a:extLst>
            </p:cNvPr>
            <p:cNvCxnSpPr>
              <a:cxnSpLocks/>
            </p:cNvCxnSpPr>
            <p:nvPr/>
          </p:nvCxnSpPr>
          <p:spPr>
            <a:xfrm flipV="1">
              <a:off x="2232219" y="4665415"/>
              <a:ext cx="766916" cy="238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39D2E77-9BB3-C5DE-D9F8-31AA80E1D3D2}"/>
                </a:ext>
              </a:extLst>
            </p:cNvPr>
            <p:cNvCxnSpPr>
              <a:cxnSpLocks/>
            </p:cNvCxnSpPr>
            <p:nvPr/>
          </p:nvCxnSpPr>
          <p:spPr>
            <a:xfrm>
              <a:off x="2615677" y="4665415"/>
              <a:ext cx="0" cy="746919"/>
            </a:xfrm>
            <a:prstGeom prst="line">
              <a:avLst/>
            </a:prstGeom>
          </p:spPr>
          <p:style>
            <a:lnRef idx="1">
              <a:schemeClr val="dk1"/>
            </a:lnRef>
            <a:fillRef idx="0">
              <a:schemeClr val="dk1"/>
            </a:fillRef>
            <a:effectRef idx="0">
              <a:schemeClr val="dk1"/>
            </a:effectRef>
            <a:fontRef idx="minor">
              <a:schemeClr val="tx1"/>
            </a:fontRef>
          </p:style>
        </p:cxnSp>
        <p:pic>
          <p:nvPicPr>
            <p:cNvPr id="9" name="Graphic 8" descr="DNA with solid fill">
              <a:extLst>
                <a:ext uri="{FF2B5EF4-FFF2-40B4-BE49-F238E27FC236}">
                  <a16:creationId xmlns:a16="http://schemas.microsoft.com/office/drawing/2014/main" id="{ECECCAF5-A186-D44C-A12C-FA55B95AD0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206" b="-7587"/>
            <a:stretch/>
          </p:blipFill>
          <p:spPr>
            <a:xfrm>
              <a:off x="2851747" y="4515859"/>
              <a:ext cx="914400" cy="972756"/>
            </a:xfrm>
            <a:prstGeom prst="rect">
              <a:avLst/>
            </a:prstGeom>
          </p:spPr>
        </p:pic>
        <p:pic>
          <p:nvPicPr>
            <p:cNvPr id="10" name="Graphic 9" descr="DNA with solid fill">
              <a:extLst>
                <a:ext uri="{FF2B5EF4-FFF2-40B4-BE49-F238E27FC236}">
                  <a16:creationId xmlns:a16="http://schemas.microsoft.com/office/drawing/2014/main" id="{2C621F91-1D36-8E42-0B01-9B6AAB8BABA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69"/>
            <a:stretch/>
          </p:blipFill>
          <p:spPr>
            <a:xfrm>
              <a:off x="1422840" y="4521664"/>
              <a:ext cx="914400" cy="929642"/>
            </a:xfrm>
            <a:prstGeom prst="rect">
              <a:avLst/>
            </a:prstGeom>
          </p:spPr>
        </p:pic>
        <p:sp>
          <p:nvSpPr>
            <p:cNvPr id="11" name="TextBox 10">
              <a:extLst>
                <a:ext uri="{FF2B5EF4-FFF2-40B4-BE49-F238E27FC236}">
                  <a16:creationId xmlns:a16="http://schemas.microsoft.com/office/drawing/2014/main" id="{1582F117-1227-3FD4-4805-72211867EE04}"/>
                </a:ext>
              </a:extLst>
            </p:cNvPr>
            <p:cNvSpPr txBox="1"/>
            <p:nvPr/>
          </p:nvSpPr>
          <p:spPr>
            <a:xfrm>
              <a:off x="1120889" y="4150314"/>
              <a:ext cx="976229" cy="369332"/>
            </a:xfrm>
            <a:prstGeom prst="rect">
              <a:avLst/>
            </a:prstGeom>
            <a:noFill/>
          </p:spPr>
          <p:txBody>
            <a:bodyPr wrap="none" rtlCol="0">
              <a:spAutoFit/>
            </a:bodyPr>
            <a:lstStyle/>
            <a:p>
              <a:r>
                <a:rPr lang="en-US" dirty="0"/>
                <a:t>parent 1</a:t>
              </a:r>
            </a:p>
          </p:txBody>
        </p:sp>
        <p:sp>
          <p:nvSpPr>
            <p:cNvPr id="12" name="Oval 11">
              <a:extLst>
                <a:ext uri="{FF2B5EF4-FFF2-40B4-BE49-F238E27FC236}">
                  <a16:creationId xmlns:a16="http://schemas.microsoft.com/office/drawing/2014/main" id="{6AC4DC32-9FC0-9DD5-DEAE-5D21F442F994}"/>
                </a:ext>
              </a:extLst>
            </p:cNvPr>
            <p:cNvSpPr/>
            <p:nvPr/>
          </p:nvSpPr>
          <p:spPr>
            <a:xfrm>
              <a:off x="1893624" y="4988757"/>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A4D6F1C-BA40-F771-11B6-F38915A6405C}"/>
                </a:ext>
              </a:extLst>
            </p:cNvPr>
            <p:cNvSpPr/>
            <p:nvPr/>
          </p:nvSpPr>
          <p:spPr>
            <a:xfrm>
              <a:off x="3360076" y="4947491"/>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NA with solid fill">
              <a:extLst>
                <a:ext uri="{FF2B5EF4-FFF2-40B4-BE49-F238E27FC236}">
                  <a16:creationId xmlns:a16="http://schemas.microsoft.com/office/drawing/2014/main" id="{274F2289-87D2-8D0A-7AA1-4192E4DEDF8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69"/>
            <a:stretch/>
          </p:blipFill>
          <p:spPr>
            <a:xfrm>
              <a:off x="818939" y="4537416"/>
              <a:ext cx="914400" cy="929642"/>
            </a:xfrm>
            <a:prstGeom prst="rect">
              <a:avLst/>
            </a:prstGeom>
          </p:spPr>
        </p:pic>
        <p:sp>
          <p:nvSpPr>
            <p:cNvPr id="15" name="Oval 14">
              <a:extLst>
                <a:ext uri="{FF2B5EF4-FFF2-40B4-BE49-F238E27FC236}">
                  <a16:creationId xmlns:a16="http://schemas.microsoft.com/office/drawing/2014/main" id="{1C766565-7433-5AFF-4501-1F87A833F94C}"/>
                </a:ext>
              </a:extLst>
            </p:cNvPr>
            <p:cNvSpPr/>
            <p:nvPr/>
          </p:nvSpPr>
          <p:spPr>
            <a:xfrm>
              <a:off x="1289723" y="5004509"/>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NA with solid fill">
              <a:extLst>
                <a:ext uri="{FF2B5EF4-FFF2-40B4-BE49-F238E27FC236}">
                  <a16:creationId xmlns:a16="http://schemas.microsoft.com/office/drawing/2014/main" id="{80B5AC28-75B0-9606-A9FE-4ECDE6EF7AD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206" b="-7587"/>
            <a:stretch/>
          </p:blipFill>
          <p:spPr>
            <a:xfrm>
              <a:off x="3396949" y="4540634"/>
              <a:ext cx="914400" cy="972756"/>
            </a:xfrm>
            <a:prstGeom prst="rect">
              <a:avLst/>
            </a:prstGeom>
          </p:spPr>
        </p:pic>
        <p:sp>
          <p:nvSpPr>
            <p:cNvPr id="17" name="Oval 16">
              <a:extLst>
                <a:ext uri="{FF2B5EF4-FFF2-40B4-BE49-F238E27FC236}">
                  <a16:creationId xmlns:a16="http://schemas.microsoft.com/office/drawing/2014/main" id="{0CAAE582-4716-CB2F-53B0-78F0BFE92269}"/>
                </a:ext>
              </a:extLst>
            </p:cNvPr>
            <p:cNvSpPr/>
            <p:nvPr/>
          </p:nvSpPr>
          <p:spPr>
            <a:xfrm>
              <a:off x="3889512" y="4972266"/>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1C0D08A6-B783-D5D6-86EC-A668E17708B6}"/>
                </a:ext>
              </a:extLst>
            </p:cNvPr>
            <p:cNvSpPr txBox="1"/>
            <p:nvPr/>
          </p:nvSpPr>
          <p:spPr>
            <a:xfrm>
              <a:off x="3132795" y="4146526"/>
              <a:ext cx="976229" cy="369332"/>
            </a:xfrm>
            <a:prstGeom prst="rect">
              <a:avLst/>
            </a:prstGeom>
            <a:noFill/>
          </p:spPr>
          <p:txBody>
            <a:bodyPr wrap="none" rtlCol="0">
              <a:spAutoFit/>
            </a:bodyPr>
            <a:lstStyle/>
            <a:p>
              <a:r>
                <a:rPr lang="en-US" dirty="0"/>
                <a:t>parent 2</a:t>
              </a:r>
            </a:p>
          </p:txBody>
        </p:sp>
        <p:sp>
          <p:nvSpPr>
            <p:cNvPr id="19" name="TextBox 18">
              <a:extLst>
                <a:ext uri="{FF2B5EF4-FFF2-40B4-BE49-F238E27FC236}">
                  <a16:creationId xmlns:a16="http://schemas.microsoft.com/office/drawing/2014/main" id="{A7B61C21-0344-D01F-5D48-460390F1CB70}"/>
                </a:ext>
              </a:extLst>
            </p:cNvPr>
            <p:cNvSpPr txBox="1"/>
            <p:nvPr/>
          </p:nvSpPr>
          <p:spPr>
            <a:xfrm>
              <a:off x="4160373" y="4883327"/>
              <a:ext cx="710451" cy="369332"/>
            </a:xfrm>
            <a:prstGeom prst="rect">
              <a:avLst/>
            </a:prstGeom>
            <a:noFill/>
          </p:spPr>
          <p:txBody>
            <a:bodyPr wrap="none" rtlCol="0">
              <a:spAutoFit/>
            </a:bodyPr>
            <a:lstStyle/>
            <a:p>
              <a:r>
                <a:rPr lang="en-US" b="1" dirty="0">
                  <a:solidFill>
                    <a:srgbClr val="FFC000"/>
                  </a:solidFill>
                </a:rPr>
                <a:t>A</a:t>
              </a:r>
              <a:r>
                <a:rPr lang="en-US" dirty="0"/>
                <a:t> / </a:t>
              </a:r>
              <a:r>
                <a:rPr lang="en-US" b="1" dirty="0">
                  <a:solidFill>
                    <a:srgbClr val="FFC000"/>
                  </a:solidFill>
                </a:rPr>
                <a:t>A</a:t>
              </a:r>
              <a:endParaRPr lang="en-US" dirty="0">
                <a:solidFill>
                  <a:srgbClr val="FFC000"/>
                </a:solidFill>
              </a:endParaRPr>
            </a:p>
          </p:txBody>
        </p:sp>
        <p:sp>
          <p:nvSpPr>
            <p:cNvPr id="20" name="TextBox 19">
              <a:extLst>
                <a:ext uri="{FF2B5EF4-FFF2-40B4-BE49-F238E27FC236}">
                  <a16:creationId xmlns:a16="http://schemas.microsoft.com/office/drawing/2014/main" id="{580112F1-F613-2BE6-3E99-934CC40F2343}"/>
                </a:ext>
              </a:extLst>
            </p:cNvPr>
            <p:cNvSpPr txBox="1"/>
            <p:nvPr/>
          </p:nvSpPr>
          <p:spPr>
            <a:xfrm>
              <a:off x="325069" y="4909815"/>
              <a:ext cx="675185" cy="369332"/>
            </a:xfrm>
            <a:prstGeom prst="rect">
              <a:avLst/>
            </a:prstGeom>
            <a:noFill/>
          </p:spPr>
          <p:txBody>
            <a:bodyPr wrap="none" rtlCol="0">
              <a:spAutoFit/>
            </a:bodyPr>
            <a:lstStyle/>
            <a:p>
              <a:r>
                <a:rPr lang="en-US" b="1" dirty="0">
                  <a:solidFill>
                    <a:srgbClr val="0070C0"/>
                  </a:solidFill>
                </a:rPr>
                <a:t>G</a:t>
              </a:r>
              <a:r>
                <a:rPr lang="en-US" dirty="0"/>
                <a:t> / </a:t>
              </a:r>
              <a:r>
                <a:rPr lang="en-US" b="1" dirty="0">
                  <a:solidFill>
                    <a:srgbClr val="0070C0"/>
                  </a:solidFill>
                </a:rPr>
                <a:t>G</a:t>
              </a:r>
              <a:endParaRPr lang="en-US" dirty="0">
                <a:solidFill>
                  <a:srgbClr val="0070C0"/>
                </a:solidFill>
              </a:endParaRPr>
            </a:p>
          </p:txBody>
        </p:sp>
        <p:pic>
          <p:nvPicPr>
            <p:cNvPr id="21" name="Graphic 20" descr="DNA with solid fill">
              <a:extLst>
                <a:ext uri="{FF2B5EF4-FFF2-40B4-BE49-F238E27FC236}">
                  <a16:creationId xmlns:a16="http://schemas.microsoft.com/office/drawing/2014/main" id="{2E8BDF69-7C37-6989-164A-960F1A715C9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7187" b="-1"/>
            <a:stretch/>
          </p:blipFill>
          <p:spPr>
            <a:xfrm>
              <a:off x="1787445" y="5662276"/>
              <a:ext cx="914400" cy="980114"/>
            </a:xfrm>
            <a:prstGeom prst="rect">
              <a:avLst/>
            </a:prstGeom>
          </p:spPr>
        </p:pic>
        <p:pic>
          <p:nvPicPr>
            <p:cNvPr id="22" name="Graphic 21" descr="DNA with solid fill">
              <a:extLst>
                <a:ext uri="{FF2B5EF4-FFF2-40B4-BE49-F238E27FC236}">
                  <a16:creationId xmlns:a16="http://schemas.microsoft.com/office/drawing/2014/main" id="{F9CE79D2-832A-5311-7429-377CFF4EE46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58" b="1763"/>
            <a:stretch/>
          </p:blipFill>
          <p:spPr>
            <a:xfrm>
              <a:off x="2372471" y="5721721"/>
              <a:ext cx="914400" cy="904543"/>
            </a:xfrm>
            <a:prstGeom prst="rect">
              <a:avLst/>
            </a:prstGeom>
          </p:spPr>
        </p:pic>
        <p:sp>
          <p:nvSpPr>
            <p:cNvPr id="23" name="TextBox 22">
              <a:extLst>
                <a:ext uri="{FF2B5EF4-FFF2-40B4-BE49-F238E27FC236}">
                  <a16:creationId xmlns:a16="http://schemas.microsoft.com/office/drawing/2014/main" id="{EF77687C-3C72-7E28-24A6-516D5E62564D}"/>
                </a:ext>
              </a:extLst>
            </p:cNvPr>
            <p:cNvSpPr txBox="1"/>
            <p:nvPr/>
          </p:nvSpPr>
          <p:spPr>
            <a:xfrm>
              <a:off x="2033260" y="5369138"/>
              <a:ext cx="1017779" cy="369332"/>
            </a:xfrm>
            <a:prstGeom prst="rect">
              <a:avLst/>
            </a:prstGeom>
            <a:noFill/>
          </p:spPr>
          <p:txBody>
            <a:bodyPr wrap="none" rtlCol="0">
              <a:spAutoFit/>
            </a:bodyPr>
            <a:lstStyle/>
            <a:p>
              <a:r>
                <a:rPr lang="en-US" dirty="0"/>
                <a:t>offspring</a:t>
              </a:r>
            </a:p>
          </p:txBody>
        </p:sp>
        <p:sp>
          <p:nvSpPr>
            <p:cNvPr id="24" name="Oval 23">
              <a:extLst>
                <a:ext uri="{FF2B5EF4-FFF2-40B4-BE49-F238E27FC236}">
                  <a16:creationId xmlns:a16="http://schemas.microsoft.com/office/drawing/2014/main" id="{29D93A2C-2381-09F9-5EB4-913734E210A1}"/>
                </a:ext>
              </a:extLst>
            </p:cNvPr>
            <p:cNvSpPr/>
            <p:nvPr/>
          </p:nvSpPr>
          <p:spPr>
            <a:xfrm>
              <a:off x="2273330" y="617724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329F845-D06B-8BB5-B90F-B7CE6B9AFE2A}"/>
                </a:ext>
              </a:extLst>
            </p:cNvPr>
            <p:cNvSpPr/>
            <p:nvPr/>
          </p:nvSpPr>
          <p:spPr>
            <a:xfrm>
              <a:off x="2865055" y="616434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5D2314F-52B3-DA2E-757B-0E1211C1A0E4}"/>
                </a:ext>
              </a:extLst>
            </p:cNvPr>
            <p:cNvSpPr txBox="1"/>
            <p:nvPr/>
          </p:nvSpPr>
          <p:spPr>
            <a:xfrm>
              <a:off x="3222342" y="6075403"/>
              <a:ext cx="723275" cy="369332"/>
            </a:xfrm>
            <a:prstGeom prst="rect">
              <a:avLst/>
            </a:prstGeom>
            <a:noFill/>
          </p:spPr>
          <p:txBody>
            <a:bodyPr wrap="none" rtlCol="0">
              <a:spAutoFit/>
            </a:bodyPr>
            <a:lstStyle/>
            <a:p>
              <a:r>
                <a:rPr lang="en-US" b="1" dirty="0">
                  <a:solidFill>
                    <a:srgbClr val="0070C0"/>
                  </a:solidFill>
                </a:rPr>
                <a:t>G</a:t>
              </a:r>
              <a:r>
                <a:rPr lang="en-US" dirty="0"/>
                <a:t> / </a:t>
              </a:r>
              <a:r>
                <a:rPr lang="en-US" b="1" dirty="0">
                  <a:solidFill>
                    <a:srgbClr val="FFC000"/>
                  </a:solidFill>
                </a:rPr>
                <a:t>A</a:t>
              </a:r>
              <a:endParaRPr lang="en-US" dirty="0">
                <a:solidFill>
                  <a:srgbClr val="FFC000"/>
                </a:solidFill>
              </a:endParaRPr>
            </a:p>
          </p:txBody>
        </p:sp>
      </p:grpSp>
      <p:graphicFrame>
        <p:nvGraphicFramePr>
          <p:cNvPr id="27" name="Table 26">
            <a:extLst>
              <a:ext uri="{FF2B5EF4-FFF2-40B4-BE49-F238E27FC236}">
                <a16:creationId xmlns:a16="http://schemas.microsoft.com/office/drawing/2014/main" id="{2E76A3D5-8A35-0FFC-85AC-60DE11782A38}"/>
              </a:ext>
            </a:extLst>
          </p:cNvPr>
          <p:cNvGraphicFramePr>
            <a:graphicFrameLocks noGrp="1"/>
          </p:cNvGraphicFramePr>
          <p:nvPr/>
        </p:nvGraphicFramePr>
        <p:xfrm>
          <a:off x="7532959" y="1269224"/>
          <a:ext cx="2298503" cy="2185044"/>
        </p:xfrm>
        <a:graphic>
          <a:graphicData uri="http://schemas.openxmlformats.org/drawingml/2006/table">
            <a:tbl>
              <a:tblPr firstRow="1" firstCol="1" bandRow="1"/>
              <a:tblGrid>
                <a:gridCol w="1070953">
                  <a:extLst>
                    <a:ext uri="{9D8B030D-6E8A-4147-A177-3AD203B41FA5}">
                      <a16:colId xmlns:a16="http://schemas.microsoft.com/office/drawing/2014/main" val="40934944"/>
                    </a:ext>
                  </a:extLst>
                </a:gridCol>
                <a:gridCol w="1227550">
                  <a:extLst>
                    <a:ext uri="{9D8B030D-6E8A-4147-A177-3AD203B41FA5}">
                      <a16:colId xmlns:a16="http://schemas.microsoft.com/office/drawing/2014/main" val="3919126247"/>
                    </a:ext>
                  </a:extLst>
                </a:gridCol>
              </a:tblGrid>
              <a:tr h="363381">
                <a:tc>
                  <a:txBody>
                    <a:bodyPr/>
                    <a:lstStyle/>
                    <a:p>
                      <a:pPr marL="0" marR="0" algn="ctr">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Allele count at DNA SNP site 1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896088"/>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28854"/>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522150"/>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207903"/>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44617"/>
                  </a:ext>
                </a:extLst>
              </a:tr>
            </a:tbl>
          </a:graphicData>
        </a:graphic>
      </p:graphicFrame>
      <p:sp>
        <p:nvSpPr>
          <p:cNvPr id="28" name="TextBox 27">
            <a:extLst>
              <a:ext uri="{FF2B5EF4-FFF2-40B4-BE49-F238E27FC236}">
                <a16:creationId xmlns:a16="http://schemas.microsoft.com/office/drawing/2014/main" id="{B1D82EF1-FFD8-D39F-86F2-AC2D040F5501}"/>
              </a:ext>
            </a:extLst>
          </p:cNvPr>
          <p:cNvSpPr txBox="1"/>
          <p:nvPr/>
        </p:nvSpPr>
        <p:spPr>
          <a:xfrm>
            <a:off x="9945256" y="1959018"/>
            <a:ext cx="2132950" cy="830997"/>
          </a:xfrm>
          <a:prstGeom prst="rect">
            <a:avLst/>
          </a:prstGeom>
          <a:noFill/>
        </p:spPr>
        <p:txBody>
          <a:bodyPr wrap="square">
            <a:spAutoFit/>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Dataset: </a:t>
            </a: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6</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total alleles </a:t>
            </a: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diploid individuals, </a:t>
            </a: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DNA site)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90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1193-FC53-C27D-7105-DDFAC83EB2B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706FC88-855F-E4BA-D2B1-65002F3DA636}"/>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37298FEB-E6B0-338B-B209-1F94D0AFBE19}"/>
              </a:ext>
            </a:extLst>
          </p:cNvPr>
          <p:cNvSpPr>
            <a:spLocks noGrp="1"/>
          </p:cNvSpPr>
          <p:nvPr>
            <p:ph type="body" sz="quarter" idx="14"/>
          </p:nvPr>
        </p:nvSpPr>
        <p:spPr/>
        <p:txBody>
          <a:bodyPr numCol="1">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Allele Frequencies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 Placeholder 5">
                <a:extLst>
                  <a:ext uri="{FF2B5EF4-FFF2-40B4-BE49-F238E27FC236}">
                    <a16:creationId xmlns:a16="http://schemas.microsoft.com/office/drawing/2014/main" id="{20918454-F4E9-8B49-4737-FF1FD9A65089}"/>
                  </a:ext>
                </a:extLst>
              </p:cNvPr>
              <p:cNvSpPr txBox="1">
                <a:spLocks/>
              </p:cNvSpPr>
              <p:nvPr/>
            </p:nvSpPr>
            <p:spPr>
              <a:xfrm>
                <a:off x="2084753" y="3498917"/>
                <a:ext cx="9782177" cy="2345698"/>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a:lnSpc>
                    <a:spcPct val="150000"/>
                  </a:lnSpc>
                </a:pPr>
                <a14:m>
                  <m:oMath xmlns:m="http://schemas.openxmlformats.org/officeDocument/2006/math">
                    <m:r>
                      <a:rPr lang="en-US" sz="1800" i="1" smtClean="0">
                        <a:latin typeface="Cambria Math" panose="02040503050406030204" pitchFamily="18" charset="0"/>
                      </a:rPr>
                      <m:t>𝐶</m:t>
                    </m:r>
                    <m:r>
                      <a:rPr lang="en-US" sz="1800" i="1" smtClean="0">
                        <a:latin typeface="Cambria Math" panose="02040503050406030204" pitchFamily="18" charset="0"/>
                      </a:rPr>
                      <m:t> </m:t>
                    </m:r>
                    <m:r>
                      <a:rPr lang="en-US" sz="1800" i="1" smtClean="0">
                        <a:latin typeface="Cambria Math" panose="02040503050406030204" pitchFamily="18" charset="0"/>
                      </a:rPr>
                      <m:t>𝐴𝑙𝑙𝑒𝑙𝑒</m:t>
                    </m:r>
                    <m:r>
                      <a:rPr lang="en-US" sz="1800" i="1" smtClean="0">
                        <a:latin typeface="Cambria Math" panose="02040503050406030204" pitchFamily="18" charset="0"/>
                      </a:rPr>
                      <m:t> </m:t>
                    </m:r>
                    <m:r>
                      <a:rPr lang="en-US" sz="1800" i="1" smtClean="0">
                        <a:latin typeface="Cambria Math" panose="02040503050406030204" pitchFamily="18" charset="0"/>
                      </a:rPr>
                      <m:t>𝐹𝑟𝑒𝑞𝑢𝑒𝑛𝑐𝑦</m:t>
                    </m:r>
                    <m:r>
                      <a:rPr lang="en-US" sz="1800" i="1" smtClean="0">
                        <a:latin typeface="Cambria Math" panose="02040503050406030204" pitchFamily="18" charset="0"/>
                      </a:rPr>
                      <m:t> </m:t>
                    </m:r>
                    <m:r>
                      <a:rPr lang="en-US" sz="1800" i="1" smtClean="0">
                        <a:latin typeface="Cambria Math" panose="02040503050406030204" pitchFamily="18" charset="0"/>
                      </a:rPr>
                      <m:t>𝑎𝑡</m:t>
                    </m:r>
                    <m:r>
                      <a:rPr lang="en-US" sz="1800" i="1" smtClean="0">
                        <a:latin typeface="Cambria Math" panose="02040503050406030204" pitchFamily="18" charset="0"/>
                      </a:rPr>
                      <m:t> </m:t>
                    </m:r>
                    <m:r>
                      <a:rPr lang="en-US" sz="1800" i="1" smtClean="0">
                        <a:latin typeface="Cambria Math" panose="02040503050406030204" pitchFamily="18" charset="0"/>
                      </a:rPr>
                      <m:t>𝑆𝑁𝑃</m:t>
                    </m:r>
                    <m:r>
                      <a:rPr lang="en-US" sz="1800" i="1" smtClean="0">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smtClean="0">
                            <a:latin typeface="Cambria Math" panose="02040503050406030204" pitchFamily="18" charset="0"/>
                          </a:rPr>
                          <m:t> </m:t>
                        </m:r>
                        <m:r>
                          <a:rPr lang="en-US" sz="1800" i="1" smtClean="0">
                            <a:latin typeface="Cambria Math" panose="02040503050406030204" pitchFamily="18" charset="0"/>
                          </a:rPr>
                          <m:t>𝐶</m:t>
                        </m:r>
                        <m:r>
                          <a:rPr lang="en-US" sz="1800" i="1" smtClean="0">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0</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m:t>
                    </m:r>
                    <m:r>
                      <a:rPr lang="en-US" sz="1800" b="0" i="1" smtClean="0">
                        <a:solidFill>
                          <a:srgbClr val="00B050"/>
                        </a:solidFill>
                        <a:latin typeface="Cambria Math" panose="02040503050406030204" pitchFamily="18" charset="0"/>
                      </a:rPr>
                      <m:t> ∗100=0 %</m:t>
                    </m:r>
                  </m:oMath>
                </a14:m>
                <a:endParaRPr lang="en-US" sz="1800" dirty="0"/>
              </a:p>
              <a:p>
                <a:pPr>
                  <a:lnSpc>
                    <a:spcPct val="150000"/>
                  </a:lnSpc>
                </a:pP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rPr>
                      <m:t> </m:t>
                    </m:r>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𝐹𝑟𝑒𝑞𝑢𝑒𝑛𝑐𝑦</m:t>
                    </m:r>
                    <m:r>
                      <a:rPr lang="en-US" sz="1800" i="1">
                        <a:latin typeface="Cambria Math" panose="02040503050406030204" pitchFamily="18" charset="0"/>
                      </a:rPr>
                      <m:t> </m:t>
                    </m:r>
                    <m:r>
                      <a:rPr lang="en-US" sz="1800" i="1">
                        <a:latin typeface="Cambria Math" panose="02040503050406030204" pitchFamily="18" charset="0"/>
                      </a:rPr>
                      <m:t>𝑎𝑡</m:t>
                    </m:r>
                    <m:r>
                      <a:rPr lang="en-US" sz="1800" i="1">
                        <a:latin typeface="Cambria Math" panose="02040503050406030204" pitchFamily="18" charset="0"/>
                      </a:rPr>
                      <m:t> </m:t>
                    </m:r>
                    <m:r>
                      <a:rPr lang="en-US" sz="1800" i="1">
                        <a:latin typeface="Cambria Math" panose="02040503050406030204" pitchFamily="18" charset="0"/>
                      </a:rPr>
                      <m:t>𝑆𝑁𝑃</m:t>
                    </m:r>
                    <m:r>
                      <a:rPr lang="en-US" sz="1800" i="1">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𝑇</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0</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m:t>
                    </m:r>
                  </m:oMath>
                </a14:m>
                <a:r>
                  <a:rPr lang="en-US" sz="1800" dirty="0"/>
                  <a:t> </a:t>
                </a:r>
                <a14:m>
                  <m:oMath xmlns:m="http://schemas.openxmlformats.org/officeDocument/2006/math">
                    <m:r>
                      <a:rPr lang="en-US" sz="1800" i="1">
                        <a:solidFill>
                          <a:srgbClr val="00B050"/>
                        </a:solidFill>
                        <a:latin typeface="Cambria Math" panose="02040503050406030204" pitchFamily="18" charset="0"/>
                      </a:rPr>
                      <m:t>∗100=0 %</m:t>
                    </m:r>
                  </m:oMath>
                </a14:m>
                <a:endParaRPr lang="en-US" sz="1800" dirty="0"/>
              </a:p>
              <a:p>
                <a:pPr>
                  <a:lnSpc>
                    <a:spcPct val="150000"/>
                  </a:lnSpc>
                </a:pPr>
                <a14:m>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 </m:t>
                    </m:r>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𝐹𝑟𝑒𝑞𝑢𝑒𝑛𝑐𝑦</m:t>
                    </m:r>
                    <m:r>
                      <a:rPr lang="en-US" sz="1800" i="1">
                        <a:latin typeface="Cambria Math" panose="02040503050406030204" pitchFamily="18" charset="0"/>
                      </a:rPr>
                      <m:t> </m:t>
                    </m:r>
                    <m:r>
                      <a:rPr lang="en-US" sz="1800" i="1">
                        <a:latin typeface="Cambria Math" panose="02040503050406030204" pitchFamily="18" charset="0"/>
                      </a:rPr>
                      <m:t>𝑎𝑡</m:t>
                    </m:r>
                    <m:r>
                      <a:rPr lang="en-US" sz="1800" i="1">
                        <a:latin typeface="Cambria Math" panose="02040503050406030204" pitchFamily="18" charset="0"/>
                      </a:rPr>
                      <m:t> </m:t>
                    </m:r>
                    <m:r>
                      <a:rPr lang="en-US" sz="1800" i="1">
                        <a:latin typeface="Cambria Math" panose="02040503050406030204" pitchFamily="18" charset="0"/>
                      </a:rPr>
                      <m:t>𝑆𝑁𝑃</m:t>
                    </m:r>
                    <m:r>
                      <a:rPr lang="en-US" sz="1800" i="1">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𝐴</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3</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0.5</m:t>
                    </m:r>
                  </m:oMath>
                </a14:m>
                <a:r>
                  <a:rPr lang="en-US" sz="1800" dirty="0"/>
                  <a:t> </a:t>
                </a:r>
                <a14:m>
                  <m:oMath xmlns:m="http://schemas.openxmlformats.org/officeDocument/2006/math">
                    <m:r>
                      <a:rPr lang="en-US" sz="1800" i="1">
                        <a:solidFill>
                          <a:srgbClr val="00B050"/>
                        </a:solidFill>
                        <a:latin typeface="Cambria Math" panose="02040503050406030204" pitchFamily="18" charset="0"/>
                      </a:rPr>
                      <m:t>∗100=</m:t>
                    </m:r>
                    <m:r>
                      <a:rPr lang="en-US" sz="1800" b="0" i="1" smtClean="0">
                        <a:solidFill>
                          <a:srgbClr val="00B050"/>
                        </a:solidFill>
                        <a:latin typeface="Cambria Math" panose="02040503050406030204" pitchFamily="18" charset="0"/>
                      </a:rPr>
                      <m:t>5</m:t>
                    </m:r>
                    <m:r>
                      <a:rPr lang="en-US" sz="1800" i="1">
                        <a:solidFill>
                          <a:srgbClr val="00B050"/>
                        </a:solidFill>
                        <a:latin typeface="Cambria Math" panose="02040503050406030204" pitchFamily="18" charset="0"/>
                      </a:rPr>
                      <m:t>0 %</m:t>
                    </m:r>
                  </m:oMath>
                </a14:m>
                <a:endParaRPr lang="en-US" sz="1800" dirty="0"/>
              </a:p>
              <a:p>
                <a:pPr>
                  <a:lnSpc>
                    <a:spcPct val="150000"/>
                  </a:lnSpc>
                </a:pPr>
                <a14:m>
                  <m:oMath xmlns:m="http://schemas.openxmlformats.org/officeDocument/2006/math">
                    <m:r>
                      <a:rPr lang="en-US" sz="1800" i="1">
                        <a:latin typeface="Cambria Math" panose="02040503050406030204" pitchFamily="18" charset="0"/>
                      </a:rPr>
                      <m:t>𝐺</m:t>
                    </m:r>
                    <m:r>
                      <a:rPr lang="en-US" sz="1800" i="1">
                        <a:latin typeface="Cambria Math" panose="02040503050406030204" pitchFamily="18" charset="0"/>
                      </a:rPr>
                      <m:t> </m:t>
                    </m:r>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𝐹𝑟𝑒𝑞𝑢𝑒𝑛𝑐𝑦</m:t>
                    </m:r>
                    <m:r>
                      <a:rPr lang="en-US" sz="1800" i="1">
                        <a:latin typeface="Cambria Math" panose="02040503050406030204" pitchFamily="18" charset="0"/>
                      </a:rPr>
                      <m:t> </m:t>
                    </m:r>
                    <m:r>
                      <a:rPr lang="en-US" sz="1800" i="1">
                        <a:latin typeface="Cambria Math" panose="02040503050406030204" pitchFamily="18" charset="0"/>
                      </a:rPr>
                      <m:t>𝑎𝑡</m:t>
                    </m:r>
                    <m:r>
                      <a:rPr lang="en-US" sz="1800" i="1">
                        <a:latin typeface="Cambria Math" panose="02040503050406030204" pitchFamily="18" charset="0"/>
                      </a:rPr>
                      <m:t> </m:t>
                    </m:r>
                    <m:r>
                      <a:rPr lang="en-US" sz="1800" i="1">
                        <a:latin typeface="Cambria Math" panose="02040503050406030204" pitchFamily="18" charset="0"/>
                      </a:rPr>
                      <m:t>𝑆𝑁𝑃</m:t>
                    </m:r>
                    <m:r>
                      <a:rPr lang="en-US" sz="1800" i="1">
                        <a:latin typeface="Cambria Math" panose="02040503050406030204" pitchFamily="18" charset="0"/>
                      </a:rPr>
                      <m:t> 1= </m:t>
                    </m:r>
                    <m:f>
                      <m:fPr>
                        <m:ctrlPr>
                          <a:rPr lang="en-US" sz="1800" i="1">
                            <a:latin typeface="Cambria Math" panose="02040503050406030204" pitchFamily="18" charset="0"/>
                          </a:rPr>
                        </m:ctrlPr>
                      </m:fPr>
                      <m:num>
                        <m:r>
                          <a:rPr lang="en-US" sz="1800" i="1">
                            <a:latin typeface="Cambria Math" panose="02040503050406030204" pitchFamily="18" charset="0"/>
                          </a:rPr>
                          <m:t>𝐴𝑙𝑙𝑒𝑙𝑒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𝐺</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num>
                      <m:den>
                        <m:r>
                          <a:rPr lang="en-US" sz="1800" i="1">
                            <a:latin typeface="Cambria Math" panose="02040503050406030204" pitchFamily="18" charset="0"/>
                          </a:rPr>
                          <m:t>𝑇𝑜𝑡𝑎𝑙</m:t>
                        </m:r>
                        <m:r>
                          <a:rPr lang="en-US" sz="1800" i="1">
                            <a:latin typeface="Cambria Math" panose="02040503050406030204" pitchFamily="18" charset="0"/>
                          </a:rPr>
                          <m:t> </m:t>
                        </m:r>
                        <m:r>
                          <a:rPr lang="en-US" sz="1800" i="1">
                            <a:latin typeface="Cambria Math" panose="02040503050406030204" pitchFamily="18" charset="0"/>
                          </a:rPr>
                          <m:t>𝑎𝑙𝑙𝑒𝑙𝑒</m:t>
                        </m:r>
                        <m:r>
                          <a:rPr lang="en-US" sz="1800" i="1">
                            <a:latin typeface="Cambria Math" panose="02040503050406030204" pitchFamily="18" charset="0"/>
                          </a:rPr>
                          <m:t> </m:t>
                        </m:r>
                        <m:r>
                          <a:rPr lang="en-US" sz="1800" i="1">
                            <a:latin typeface="Cambria Math" panose="02040503050406030204" pitchFamily="18" charset="0"/>
                          </a:rPr>
                          <m:t>𝑐𝑜𝑢𝑛𝑡</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i="1">
                            <a:latin typeface="Cambria Math" panose="02040503050406030204" pitchFamily="18" charset="0"/>
                          </a:rPr>
                          <m:t>𝑝𝑜𝑝𝑢𝑙𝑎𝑡𝑖𝑜𝑛</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smtClean="0">
                            <a:solidFill>
                              <a:srgbClr val="00B050"/>
                            </a:solidFill>
                            <a:latin typeface="Cambria Math" panose="02040503050406030204" pitchFamily="18" charset="0"/>
                          </a:rPr>
                          <m:t>3</m:t>
                        </m:r>
                      </m:num>
                      <m:den>
                        <m:r>
                          <a:rPr lang="en-US" sz="1800" i="1" smtClean="0">
                            <a:solidFill>
                              <a:srgbClr val="00B050"/>
                            </a:solidFill>
                            <a:latin typeface="Cambria Math" panose="02040503050406030204" pitchFamily="18" charset="0"/>
                          </a:rPr>
                          <m:t>6</m:t>
                        </m:r>
                      </m:den>
                    </m:f>
                    <m:r>
                      <a:rPr lang="en-US" sz="1800" i="1">
                        <a:latin typeface="Cambria Math" panose="02040503050406030204" pitchFamily="18" charset="0"/>
                      </a:rPr>
                      <m:t>=</m:t>
                    </m:r>
                    <m:r>
                      <a:rPr lang="en-US" sz="1800" i="1" smtClean="0">
                        <a:solidFill>
                          <a:srgbClr val="00B050"/>
                        </a:solidFill>
                        <a:latin typeface="Cambria Math" panose="02040503050406030204" pitchFamily="18" charset="0"/>
                      </a:rPr>
                      <m:t>0.5</m:t>
                    </m:r>
                  </m:oMath>
                </a14:m>
                <a:r>
                  <a:rPr lang="en-US" sz="1800" dirty="0"/>
                  <a:t> </a:t>
                </a:r>
                <a14:m>
                  <m:oMath xmlns:m="http://schemas.openxmlformats.org/officeDocument/2006/math">
                    <m:r>
                      <a:rPr lang="en-US" sz="1800" i="1">
                        <a:solidFill>
                          <a:srgbClr val="00B050"/>
                        </a:solidFill>
                        <a:latin typeface="Cambria Math" panose="02040503050406030204" pitchFamily="18" charset="0"/>
                      </a:rPr>
                      <m:t>∗100=</m:t>
                    </m:r>
                    <m:r>
                      <a:rPr lang="en-US" sz="1800" b="0" i="1" smtClean="0">
                        <a:solidFill>
                          <a:srgbClr val="00B050"/>
                        </a:solidFill>
                        <a:latin typeface="Cambria Math" panose="02040503050406030204" pitchFamily="18" charset="0"/>
                      </a:rPr>
                      <m:t>5</m:t>
                    </m:r>
                    <m:r>
                      <a:rPr lang="en-US" sz="1800" i="1">
                        <a:solidFill>
                          <a:srgbClr val="00B050"/>
                        </a:solidFill>
                        <a:latin typeface="Cambria Math" panose="02040503050406030204" pitchFamily="18" charset="0"/>
                      </a:rPr>
                      <m:t>0 %</m:t>
                    </m:r>
                  </m:oMath>
                </a14:m>
                <a:endParaRPr lang="en-US" sz="1800" dirty="0"/>
              </a:p>
              <a:p>
                <a:pPr>
                  <a:lnSpc>
                    <a:spcPct val="150000"/>
                  </a:lnSpc>
                </a:pPr>
                <a:endParaRPr lang="en-US" sz="3133" dirty="0"/>
              </a:p>
              <a:p>
                <a:pPr marL="342900" indent="-342900">
                  <a:lnSpc>
                    <a:spcPct val="150000"/>
                  </a:lnSpc>
                </a:pPr>
                <a:endParaRPr lang="en-US" sz="2400" dirty="0"/>
              </a:p>
              <a:p>
                <a:pPr>
                  <a:lnSpc>
                    <a:spcPct val="150000"/>
                  </a:lnSpc>
                </a:pPr>
                <a:endParaRPr lang="en-US" sz="1400" dirty="0"/>
              </a:p>
            </p:txBody>
          </p:sp>
        </mc:Choice>
        <mc:Fallback xmlns="">
          <p:sp>
            <p:nvSpPr>
              <p:cNvPr id="3" name="Text Placeholder 5">
                <a:extLst>
                  <a:ext uri="{FF2B5EF4-FFF2-40B4-BE49-F238E27FC236}">
                    <a16:creationId xmlns:a16="http://schemas.microsoft.com/office/drawing/2014/main" id="{20918454-F4E9-8B49-4737-FF1FD9A65089}"/>
                  </a:ext>
                </a:extLst>
              </p:cNvPr>
              <p:cNvSpPr txBox="1">
                <a:spLocks noRot="1" noChangeAspect="1" noMove="1" noResize="1" noEditPoints="1" noAdjustHandles="1" noChangeArrowheads="1" noChangeShapeType="1" noTextEdit="1"/>
              </p:cNvSpPr>
              <p:nvPr/>
            </p:nvSpPr>
            <p:spPr>
              <a:xfrm>
                <a:off x="2084753" y="3498917"/>
                <a:ext cx="9782177" cy="2345698"/>
              </a:xfrm>
              <a:prstGeom prst="rect">
                <a:avLst/>
              </a:prstGeom>
              <a:blipFill>
                <a:blip r:embed="rId3"/>
                <a:stretch>
                  <a:fillRect l="-389" b="-2096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0DC211C-3474-6356-E1BA-F5C50246C189}"/>
              </a:ext>
            </a:extLst>
          </p:cNvPr>
          <p:cNvGrpSpPr/>
          <p:nvPr/>
        </p:nvGrpSpPr>
        <p:grpSpPr>
          <a:xfrm>
            <a:off x="1409569" y="959734"/>
            <a:ext cx="4545755" cy="2495864"/>
            <a:chOff x="325069" y="4146526"/>
            <a:chExt cx="4545755" cy="2495864"/>
          </a:xfrm>
        </p:grpSpPr>
        <p:cxnSp>
          <p:nvCxnSpPr>
            <p:cNvPr id="7" name="Straight Connector 6">
              <a:extLst>
                <a:ext uri="{FF2B5EF4-FFF2-40B4-BE49-F238E27FC236}">
                  <a16:creationId xmlns:a16="http://schemas.microsoft.com/office/drawing/2014/main" id="{BA935A75-4026-313F-558E-17351C69C423}"/>
                </a:ext>
              </a:extLst>
            </p:cNvPr>
            <p:cNvCxnSpPr>
              <a:cxnSpLocks/>
            </p:cNvCxnSpPr>
            <p:nvPr/>
          </p:nvCxnSpPr>
          <p:spPr>
            <a:xfrm flipV="1">
              <a:off x="2232219" y="4665415"/>
              <a:ext cx="766916" cy="238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BCC23CA-34B8-BFFF-7C50-84A366D88FF0}"/>
                </a:ext>
              </a:extLst>
            </p:cNvPr>
            <p:cNvCxnSpPr>
              <a:cxnSpLocks/>
            </p:cNvCxnSpPr>
            <p:nvPr/>
          </p:nvCxnSpPr>
          <p:spPr>
            <a:xfrm>
              <a:off x="2615677" y="4665415"/>
              <a:ext cx="0" cy="746919"/>
            </a:xfrm>
            <a:prstGeom prst="line">
              <a:avLst/>
            </a:prstGeom>
          </p:spPr>
          <p:style>
            <a:lnRef idx="1">
              <a:schemeClr val="dk1"/>
            </a:lnRef>
            <a:fillRef idx="0">
              <a:schemeClr val="dk1"/>
            </a:fillRef>
            <a:effectRef idx="0">
              <a:schemeClr val="dk1"/>
            </a:effectRef>
            <a:fontRef idx="minor">
              <a:schemeClr val="tx1"/>
            </a:fontRef>
          </p:style>
        </p:cxnSp>
        <p:pic>
          <p:nvPicPr>
            <p:cNvPr id="9" name="Graphic 8" descr="DNA with solid fill">
              <a:extLst>
                <a:ext uri="{FF2B5EF4-FFF2-40B4-BE49-F238E27FC236}">
                  <a16:creationId xmlns:a16="http://schemas.microsoft.com/office/drawing/2014/main" id="{64C9B142-5408-6032-A2AD-F9B610AFAD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206" b="-7587"/>
            <a:stretch/>
          </p:blipFill>
          <p:spPr>
            <a:xfrm>
              <a:off x="2851747" y="4515859"/>
              <a:ext cx="914400" cy="972756"/>
            </a:xfrm>
            <a:prstGeom prst="rect">
              <a:avLst/>
            </a:prstGeom>
          </p:spPr>
        </p:pic>
        <p:pic>
          <p:nvPicPr>
            <p:cNvPr id="10" name="Graphic 9" descr="DNA with solid fill">
              <a:extLst>
                <a:ext uri="{FF2B5EF4-FFF2-40B4-BE49-F238E27FC236}">
                  <a16:creationId xmlns:a16="http://schemas.microsoft.com/office/drawing/2014/main" id="{B3E7BF9D-8B89-5EF1-CBDF-A601E20C471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69"/>
            <a:stretch/>
          </p:blipFill>
          <p:spPr>
            <a:xfrm>
              <a:off x="1422840" y="4521664"/>
              <a:ext cx="914400" cy="929642"/>
            </a:xfrm>
            <a:prstGeom prst="rect">
              <a:avLst/>
            </a:prstGeom>
          </p:spPr>
        </p:pic>
        <p:sp>
          <p:nvSpPr>
            <p:cNvPr id="11" name="TextBox 10">
              <a:extLst>
                <a:ext uri="{FF2B5EF4-FFF2-40B4-BE49-F238E27FC236}">
                  <a16:creationId xmlns:a16="http://schemas.microsoft.com/office/drawing/2014/main" id="{7016D723-03C2-0333-A87F-54FDB91E6C14}"/>
                </a:ext>
              </a:extLst>
            </p:cNvPr>
            <p:cNvSpPr txBox="1"/>
            <p:nvPr/>
          </p:nvSpPr>
          <p:spPr>
            <a:xfrm>
              <a:off x="1120889" y="4150314"/>
              <a:ext cx="976229" cy="369332"/>
            </a:xfrm>
            <a:prstGeom prst="rect">
              <a:avLst/>
            </a:prstGeom>
            <a:noFill/>
          </p:spPr>
          <p:txBody>
            <a:bodyPr wrap="none" rtlCol="0">
              <a:spAutoFit/>
            </a:bodyPr>
            <a:lstStyle/>
            <a:p>
              <a:r>
                <a:rPr lang="en-US" dirty="0"/>
                <a:t>parent 1</a:t>
              </a:r>
            </a:p>
          </p:txBody>
        </p:sp>
        <p:sp>
          <p:nvSpPr>
            <p:cNvPr id="12" name="Oval 11">
              <a:extLst>
                <a:ext uri="{FF2B5EF4-FFF2-40B4-BE49-F238E27FC236}">
                  <a16:creationId xmlns:a16="http://schemas.microsoft.com/office/drawing/2014/main" id="{0C8A9C07-5AC4-E5A1-1DB3-0E7A51F4084E}"/>
                </a:ext>
              </a:extLst>
            </p:cNvPr>
            <p:cNvSpPr/>
            <p:nvPr/>
          </p:nvSpPr>
          <p:spPr>
            <a:xfrm>
              <a:off x="1893624" y="4988757"/>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F8CDD71-0482-83EE-DFAA-33750E80938F}"/>
                </a:ext>
              </a:extLst>
            </p:cNvPr>
            <p:cNvSpPr/>
            <p:nvPr/>
          </p:nvSpPr>
          <p:spPr>
            <a:xfrm>
              <a:off x="3360076" y="4947491"/>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NA with solid fill">
              <a:extLst>
                <a:ext uri="{FF2B5EF4-FFF2-40B4-BE49-F238E27FC236}">
                  <a16:creationId xmlns:a16="http://schemas.microsoft.com/office/drawing/2014/main" id="{F56D730F-4F02-2C40-78D4-754417B45AF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69"/>
            <a:stretch/>
          </p:blipFill>
          <p:spPr>
            <a:xfrm>
              <a:off x="818939" y="4537416"/>
              <a:ext cx="914400" cy="929642"/>
            </a:xfrm>
            <a:prstGeom prst="rect">
              <a:avLst/>
            </a:prstGeom>
          </p:spPr>
        </p:pic>
        <p:sp>
          <p:nvSpPr>
            <p:cNvPr id="15" name="Oval 14">
              <a:extLst>
                <a:ext uri="{FF2B5EF4-FFF2-40B4-BE49-F238E27FC236}">
                  <a16:creationId xmlns:a16="http://schemas.microsoft.com/office/drawing/2014/main" id="{69836DE8-7D17-7DA2-9C78-79217F6587A4}"/>
                </a:ext>
              </a:extLst>
            </p:cNvPr>
            <p:cNvSpPr/>
            <p:nvPr/>
          </p:nvSpPr>
          <p:spPr>
            <a:xfrm>
              <a:off x="1289723" y="5004509"/>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NA with solid fill">
              <a:extLst>
                <a:ext uri="{FF2B5EF4-FFF2-40B4-BE49-F238E27FC236}">
                  <a16:creationId xmlns:a16="http://schemas.microsoft.com/office/drawing/2014/main" id="{E5F619BF-68B3-83F4-A14D-B6802E7F226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206" b="-7587"/>
            <a:stretch/>
          </p:blipFill>
          <p:spPr>
            <a:xfrm>
              <a:off x="3396949" y="4540634"/>
              <a:ext cx="914400" cy="972756"/>
            </a:xfrm>
            <a:prstGeom prst="rect">
              <a:avLst/>
            </a:prstGeom>
          </p:spPr>
        </p:pic>
        <p:sp>
          <p:nvSpPr>
            <p:cNvPr id="17" name="Oval 16">
              <a:extLst>
                <a:ext uri="{FF2B5EF4-FFF2-40B4-BE49-F238E27FC236}">
                  <a16:creationId xmlns:a16="http://schemas.microsoft.com/office/drawing/2014/main" id="{1D1A878F-C640-7DDC-EB41-1C9805E05E96}"/>
                </a:ext>
              </a:extLst>
            </p:cNvPr>
            <p:cNvSpPr/>
            <p:nvPr/>
          </p:nvSpPr>
          <p:spPr>
            <a:xfrm>
              <a:off x="3889512" y="4972266"/>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3BE484D-6B56-CDD8-0C00-92441C8EC508}"/>
                </a:ext>
              </a:extLst>
            </p:cNvPr>
            <p:cNvSpPr txBox="1"/>
            <p:nvPr/>
          </p:nvSpPr>
          <p:spPr>
            <a:xfrm>
              <a:off x="3132795" y="4146526"/>
              <a:ext cx="976229" cy="369332"/>
            </a:xfrm>
            <a:prstGeom prst="rect">
              <a:avLst/>
            </a:prstGeom>
            <a:noFill/>
          </p:spPr>
          <p:txBody>
            <a:bodyPr wrap="none" rtlCol="0">
              <a:spAutoFit/>
            </a:bodyPr>
            <a:lstStyle/>
            <a:p>
              <a:r>
                <a:rPr lang="en-US" dirty="0"/>
                <a:t>parent 2</a:t>
              </a:r>
            </a:p>
          </p:txBody>
        </p:sp>
        <p:sp>
          <p:nvSpPr>
            <p:cNvPr id="19" name="TextBox 18">
              <a:extLst>
                <a:ext uri="{FF2B5EF4-FFF2-40B4-BE49-F238E27FC236}">
                  <a16:creationId xmlns:a16="http://schemas.microsoft.com/office/drawing/2014/main" id="{D3CE4BE1-7432-70BF-81CF-3A19ED265E2F}"/>
                </a:ext>
              </a:extLst>
            </p:cNvPr>
            <p:cNvSpPr txBox="1"/>
            <p:nvPr/>
          </p:nvSpPr>
          <p:spPr>
            <a:xfrm>
              <a:off x="4160373" y="4883327"/>
              <a:ext cx="710451" cy="369332"/>
            </a:xfrm>
            <a:prstGeom prst="rect">
              <a:avLst/>
            </a:prstGeom>
            <a:noFill/>
          </p:spPr>
          <p:txBody>
            <a:bodyPr wrap="none" rtlCol="0">
              <a:spAutoFit/>
            </a:bodyPr>
            <a:lstStyle/>
            <a:p>
              <a:r>
                <a:rPr lang="en-US" b="1" dirty="0">
                  <a:solidFill>
                    <a:srgbClr val="FFC000"/>
                  </a:solidFill>
                </a:rPr>
                <a:t>A</a:t>
              </a:r>
              <a:r>
                <a:rPr lang="en-US" dirty="0"/>
                <a:t> / </a:t>
              </a:r>
              <a:r>
                <a:rPr lang="en-US" b="1" dirty="0">
                  <a:solidFill>
                    <a:srgbClr val="FFC000"/>
                  </a:solidFill>
                </a:rPr>
                <a:t>A</a:t>
              </a:r>
              <a:endParaRPr lang="en-US" dirty="0">
                <a:solidFill>
                  <a:srgbClr val="FFC000"/>
                </a:solidFill>
              </a:endParaRPr>
            </a:p>
          </p:txBody>
        </p:sp>
        <p:sp>
          <p:nvSpPr>
            <p:cNvPr id="20" name="TextBox 19">
              <a:extLst>
                <a:ext uri="{FF2B5EF4-FFF2-40B4-BE49-F238E27FC236}">
                  <a16:creationId xmlns:a16="http://schemas.microsoft.com/office/drawing/2014/main" id="{34CBE54E-0ED3-595E-A5B1-EC0698867B18}"/>
                </a:ext>
              </a:extLst>
            </p:cNvPr>
            <p:cNvSpPr txBox="1"/>
            <p:nvPr/>
          </p:nvSpPr>
          <p:spPr>
            <a:xfrm>
              <a:off x="325069" y="4909815"/>
              <a:ext cx="675185" cy="369332"/>
            </a:xfrm>
            <a:prstGeom prst="rect">
              <a:avLst/>
            </a:prstGeom>
            <a:noFill/>
          </p:spPr>
          <p:txBody>
            <a:bodyPr wrap="none" rtlCol="0">
              <a:spAutoFit/>
            </a:bodyPr>
            <a:lstStyle/>
            <a:p>
              <a:r>
                <a:rPr lang="en-US" b="1" dirty="0">
                  <a:solidFill>
                    <a:srgbClr val="0070C0"/>
                  </a:solidFill>
                </a:rPr>
                <a:t>G</a:t>
              </a:r>
              <a:r>
                <a:rPr lang="en-US" dirty="0"/>
                <a:t> / </a:t>
              </a:r>
              <a:r>
                <a:rPr lang="en-US" b="1" dirty="0">
                  <a:solidFill>
                    <a:srgbClr val="0070C0"/>
                  </a:solidFill>
                </a:rPr>
                <a:t>G</a:t>
              </a:r>
              <a:endParaRPr lang="en-US" dirty="0">
                <a:solidFill>
                  <a:srgbClr val="0070C0"/>
                </a:solidFill>
              </a:endParaRPr>
            </a:p>
          </p:txBody>
        </p:sp>
        <p:pic>
          <p:nvPicPr>
            <p:cNvPr id="21" name="Graphic 20" descr="DNA with solid fill">
              <a:extLst>
                <a:ext uri="{FF2B5EF4-FFF2-40B4-BE49-F238E27FC236}">
                  <a16:creationId xmlns:a16="http://schemas.microsoft.com/office/drawing/2014/main" id="{5FD8C1B1-DA11-EF4A-C30B-0A9A14FA470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7187" b="-1"/>
            <a:stretch/>
          </p:blipFill>
          <p:spPr>
            <a:xfrm>
              <a:off x="1787445" y="5662276"/>
              <a:ext cx="914400" cy="980114"/>
            </a:xfrm>
            <a:prstGeom prst="rect">
              <a:avLst/>
            </a:prstGeom>
          </p:spPr>
        </p:pic>
        <p:pic>
          <p:nvPicPr>
            <p:cNvPr id="22" name="Graphic 21" descr="DNA with solid fill">
              <a:extLst>
                <a:ext uri="{FF2B5EF4-FFF2-40B4-BE49-F238E27FC236}">
                  <a16:creationId xmlns:a16="http://schemas.microsoft.com/office/drawing/2014/main" id="{DC437B78-5A9D-F50C-B21B-90074BF4BF2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58" b="1763"/>
            <a:stretch/>
          </p:blipFill>
          <p:spPr>
            <a:xfrm>
              <a:off x="2372471" y="5721721"/>
              <a:ext cx="914400" cy="904543"/>
            </a:xfrm>
            <a:prstGeom prst="rect">
              <a:avLst/>
            </a:prstGeom>
          </p:spPr>
        </p:pic>
        <p:sp>
          <p:nvSpPr>
            <p:cNvPr id="23" name="TextBox 22">
              <a:extLst>
                <a:ext uri="{FF2B5EF4-FFF2-40B4-BE49-F238E27FC236}">
                  <a16:creationId xmlns:a16="http://schemas.microsoft.com/office/drawing/2014/main" id="{A8263674-7DD4-E173-DCCE-BCC8E2F8750D}"/>
                </a:ext>
              </a:extLst>
            </p:cNvPr>
            <p:cNvSpPr txBox="1"/>
            <p:nvPr/>
          </p:nvSpPr>
          <p:spPr>
            <a:xfrm>
              <a:off x="2033260" y="5369138"/>
              <a:ext cx="1017779" cy="369332"/>
            </a:xfrm>
            <a:prstGeom prst="rect">
              <a:avLst/>
            </a:prstGeom>
            <a:noFill/>
          </p:spPr>
          <p:txBody>
            <a:bodyPr wrap="none" rtlCol="0">
              <a:spAutoFit/>
            </a:bodyPr>
            <a:lstStyle/>
            <a:p>
              <a:r>
                <a:rPr lang="en-US" dirty="0"/>
                <a:t>offspring</a:t>
              </a:r>
            </a:p>
          </p:txBody>
        </p:sp>
        <p:sp>
          <p:nvSpPr>
            <p:cNvPr id="24" name="Oval 23">
              <a:extLst>
                <a:ext uri="{FF2B5EF4-FFF2-40B4-BE49-F238E27FC236}">
                  <a16:creationId xmlns:a16="http://schemas.microsoft.com/office/drawing/2014/main" id="{810C7442-3B5C-695B-93B9-AD18CD9E43DA}"/>
                </a:ext>
              </a:extLst>
            </p:cNvPr>
            <p:cNvSpPr/>
            <p:nvPr/>
          </p:nvSpPr>
          <p:spPr>
            <a:xfrm>
              <a:off x="2273330" y="617724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EC2FFC2-A397-7394-9093-69B800469CD5}"/>
                </a:ext>
              </a:extLst>
            </p:cNvPr>
            <p:cNvSpPr/>
            <p:nvPr/>
          </p:nvSpPr>
          <p:spPr>
            <a:xfrm>
              <a:off x="2865055" y="616434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05D1B5B-5BC5-A7CA-FE97-4E768257C045}"/>
                </a:ext>
              </a:extLst>
            </p:cNvPr>
            <p:cNvSpPr txBox="1"/>
            <p:nvPr/>
          </p:nvSpPr>
          <p:spPr>
            <a:xfrm>
              <a:off x="3222342" y="6075403"/>
              <a:ext cx="723275" cy="369332"/>
            </a:xfrm>
            <a:prstGeom prst="rect">
              <a:avLst/>
            </a:prstGeom>
            <a:noFill/>
          </p:spPr>
          <p:txBody>
            <a:bodyPr wrap="none" rtlCol="0">
              <a:spAutoFit/>
            </a:bodyPr>
            <a:lstStyle/>
            <a:p>
              <a:r>
                <a:rPr lang="en-US" b="1" dirty="0">
                  <a:solidFill>
                    <a:srgbClr val="0070C0"/>
                  </a:solidFill>
                </a:rPr>
                <a:t>G</a:t>
              </a:r>
              <a:r>
                <a:rPr lang="en-US" dirty="0"/>
                <a:t> / </a:t>
              </a:r>
              <a:r>
                <a:rPr lang="en-US" b="1" dirty="0">
                  <a:solidFill>
                    <a:srgbClr val="FFC000"/>
                  </a:solidFill>
                </a:rPr>
                <a:t>A</a:t>
              </a:r>
              <a:endParaRPr lang="en-US" dirty="0">
                <a:solidFill>
                  <a:srgbClr val="FFC000"/>
                </a:solidFill>
              </a:endParaRPr>
            </a:p>
          </p:txBody>
        </p:sp>
      </p:grpSp>
      <p:graphicFrame>
        <p:nvGraphicFramePr>
          <p:cNvPr id="27" name="Table 26">
            <a:extLst>
              <a:ext uri="{FF2B5EF4-FFF2-40B4-BE49-F238E27FC236}">
                <a16:creationId xmlns:a16="http://schemas.microsoft.com/office/drawing/2014/main" id="{F3A214FD-77C7-067A-2F9F-9DA970B640B5}"/>
              </a:ext>
            </a:extLst>
          </p:cNvPr>
          <p:cNvGraphicFramePr>
            <a:graphicFrameLocks noGrp="1"/>
          </p:cNvGraphicFramePr>
          <p:nvPr/>
        </p:nvGraphicFramePr>
        <p:xfrm>
          <a:off x="7532959" y="1269224"/>
          <a:ext cx="2298503" cy="2185044"/>
        </p:xfrm>
        <a:graphic>
          <a:graphicData uri="http://schemas.openxmlformats.org/drawingml/2006/table">
            <a:tbl>
              <a:tblPr firstRow="1" firstCol="1" bandRow="1"/>
              <a:tblGrid>
                <a:gridCol w="1070953">
                  <a:extLst>
                    <a:ext uri="{9D8B030D-6E8A-4147-A177-3AD203B41FA5}">
                      <a16:colId xmlns:a16="http://schemas.microsoft.com/office/drawing/2014/main" val="40934944"/>
                    </a:ext>
                  </a:extLst>
                </a:gridCol>
                <a:gridCol w="1227550">
                  <a:extLst>
                    <a:ext uri="{9D8B030D-6E8A-4147-A177-3AD203B41FA5}">
                      <a16:colId xmlns:a16="http://schemas.microsoft.com/office/drawing/2014/main" val="3919126247"/>
                    </a:ext>
                  </a:extLst>
                </a:gridCol>
              </a:tblGrid>
              <a:tr h="363381">
                <a:tc>
                  <a:txBody>
                    <a:bodyPr/>
                    <a:lstStyle/>
                    <a:p>
                      <a:pPr marL="0" marR="0" algn="ctr">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Allele count at DNA SNP site 1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896088"/>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28854"/>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522150"/>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207903"/>
                  </a:ext>
                </a:extLst>
              </a:tr>
              <a:tr h="363381">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 allele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44617"/>
                  </a:ext>
                </a:extLst>
              </a:tr>
            </a:tbl>
          </a:graphicData>
        </a:graphic>
      </p:graphicFrame>
      <p:sp>
        <p:nvSpPr>
          <p:cNvPr id="28" name="TextBox 27">
            <a:extLst>
              <a:ext uri="{FF2B5EF4-FFF2-40B4-BE49-F238E27FC236}">
                <a16:creationId xmlns:a16="http://schemas.microsoft.com/office/drawing/2014/main" id="{2F38AD5B-A85A-51BA-A630-41F022187FE2}"/>
              </a:ext>
            </a:extLst>
          </p:cNvPr>
          <p:cNvSpPr txBox="1"/>
          <p:nvPr/>
        </p:nvSpPr>
        <p:spPr>
          <a:xfrm>
            <a:off x="9945256" y="1959018"/>
            <a:ext cx="2132950" cy="830997"/>
          </a:xfrm>
          <a:prstGeom prst="rect">
            <a:avLst/>
          </a:prstGeom>
          <a:noFill/>
        </p:spPr>
        <p:txBody>
          <a:bodyPr wrap="square">
            <a:spAutoFit/>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Dataset: </a:t>
            </a:r>
            <a:r>
              <a:rPr lang="en-US" sz="16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6</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total alleles </a:t>
            </a: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diploid individuals, </a:t>
            </a: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DNA site)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88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2C5DA-38CF-7F7C-B7A0-C6E6EA4A663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74729B-CAAB-95C0-1DB2-CCCCF7299012}"/>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54494AA5-9F80-B256-283D-AE8392FCA46A}"/>
              </a:ext>
            </a:extLst>
          </p:cNvPr>
          <p:cNvSpPr>
            <a:spLocks noGrp="1"/>
          </p:cNvSpPr>
          <p:nvPr>
            <p:ph type="body" sz="quarter" idx="14"/>
          </p:nvPr>
        </p:nvSpPr>
        <p:spPr/>
        <p:txBody>
          <a:bodyPr numCol="1">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Allele Frequencies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picture containing text, screenshot, font, diagram&#10;&#10;Description automatically generated">
            <a:extLst>
              <a:ext uri="{FF2B5EF4-FFF2-40B4-BE49-F238E27FC236}">
                <a16:creationId xmlns:a16="http://schemas.microsoft.com/office/drawing/2014/main" id="{4AF62D00-945A-C6B2-12DF-7F2CF4EF1E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381" t="19881" b="42331"/>
          <a:stretch/>
        </p:blipFill>
        <p:spPr bwMode="auto">
          <a:xfrm>
            <a:off x="2764195" y="2542887"/>
            <a:ext cx="7000599" cy="3123949"/>
          </a:xfrm>
          <a:prstGeom prst="rect">
            <a:avLst/>
          </a:prstGeom>
          <a:ln>
            <a:noFill/>
          </a:ln>
          <a:extLst>
            <a:ext uri="{53640926-AAD7-44D8-BBD7-CCE9431645EC}">
              <a14:shadowObscured xmlns:a14="http://schemas.microsoft.com/office/drawing/2010/main"/>
            </a:ext>
          </a:extLst>
        </p:spPr>
      </p:pic>
      <p:sp>
        <p:nvSpPr>
          <p:cNvPr id="29" name="Text Placeholder 5">
            <a:extLst>
              <a:ext uri="{FF2B5EF4-FFF2-40B4-BE49-F238E27FC236}">
                <a16:creationId xmlns:a16="http://schemas.microsoft.com/office/drawing/2014/main" id="{18D79682-6D5C-81AD-97C8-C3F189399CD5}"/>
              </a:ext>
            </a:extLst>
          </p:cNvPr>
          <p:cNvSpPr txBox="1">
            <a:spLocks/>
          </p:cNvSpPr>
          <p:nvPr/>
        </p:nvSpPr>
        <p:spPr>
          <a:xfrm>
            <a:off x="325069" y="1234100"/>
            <a:ext cx="11172272" cy="2459596"/>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marL="342900" indent="-342900"/>
            <a:r>
              <a:rPr lang="en-US" sz="1800" dirty="0"/>
              <a:t>Allele frequencies represent the </a:t>
            </a:r>
            <a:r>
              <a:rPr lang="en-US" sz="1800" dirty="0">
                <a:solidFill>
                  <a:srgbClr val="00B0F0"/>
                </a:solidFill>
              </a:rPr>
              <a:t>proportion of each DNA variant </a:t>
            </a:r>
            <a:r>
              <a:rPr lang="en-US" sz="1800" dirty="0"/>
              <a:t>observed in “the population”</a:t>
            </a:r>
          </a:p>
          <a:p>
            <a:endParaRPr lang="en-US" sz="800" dirty="0"/>
          </a:p>
          <a:p>
            <a:pPr marL="342900" indent="-342900"/>
            <a:r>
              <a:rPr lang="en-US" sz="1800" dirty="0"/>
              <a:t>Dataset changes based on dataset size and diversity</a:t>
            </a:r>
          </a:p>
          <a:p>
            <a:pPr marL="1028683" lvl="1" indent="-342900"/>
            <a:r>
              <a:rPr lang="en-US" sz="1400" dirty="0"/>
              <a:t>Individuals</a:t>
            </a:r>
          </a:p>
          <a:p>
            <a:pPr marL="1028683" lvl="1" indent="-342900"/>
            <a:r>
              <a:rPr lang="en-US" sz="1400" dirty="0"/>
              <a:t>SNPs</a:t>
            </a:r>
          </a:p>
          <a:p>
            <a:endParaRPr lang="en-US" sz="800" dirty="0"/>
          </a:p>
          <a:p>
            <a:endParaRPr lang="en-US" sz="2400" dirty="0"/>
          </a:p>
          <a:p>
            <a:pPr marL="342900" indent="-342900"/>
            <a:endParaRPr lang="en-US" sz="1800" dirty="0"/>
          </a:p>
          <a:p>
            <a:endParaRPr lang="en-US" sz="1100" dirty="0"/>
          </a:p>
        </p:txBody>
      </p:sp>
      <p:sp>
        <p:nvSpPr>
          <p:cNvPr id="30" name="TextBox 29">
            <a:extLst>
              <a:ext uri="{FF2B5EF4-FFF2-40B4-BE49-F238E27FC236}">
                <a16:creationId xmlns:a16="http://schemas.microsoft.com/office/drawing/2014/main" id="{BD856BB8-5D1F-0731-53E5-C4DE9EDFBCFB}"/>
              </a:ext>
            </a:extLst>
          </p:cNvPr>
          <p:cNvSpPr txBox="1"/>
          <p:nvPr/>
        </p:nvSpPr>
        <p:spPr>
          <a:xfrm>
            <a:off x="2586160" y="5331512"/>
            <a:ext cx="1874231" cy="584775"/>
          </a:xfrm>
          <a:prstGeom prst="rect">
            <a:avLst/>
          </a:prstGeom>
          <a:solidFill>
            <a:schemeClr val="bg1"/>
          </a:solidFill>
        </p:spPr>
        <p:txBody>
          <a:bodyPr wrap="none" rtlCol="0">
            <a:spAutoFit/>
          </a:bodyPr>
          <a:lstStyle/>
          <a:p>
            <a:pPr algn="ctr"/>
            <a:r>
              <a:rPr lang="en-US" sz="1600" dirty="0"/>
              <a:t>Our example data </a:t>
            </a:r>
          </a:p>
          <a:p>
            <a:pPr algn="ctr"/>
            <a:r>
              <a:rPr lang="en-US" sz="1600" dirty="0"/>
              <a:t>N = 3</a:t>
            </a:r>
          </a:p>
        </p:txBody>
      </p:sp>
      <p:sp>
        <p:nvSpPr>
          <p:cNvPr id="31" name="TextBox 30">
            <a:extLst>
              <a:ext uri="{FF2B5EF4-FFF2-40B4-BE49-F238E27FC236}">
                <a16:creationId xmlns:a16="http://schemas.microsoft.com/office/drawing/2014/main" id="{6AF9768C-0746-2036-D305-33D1B89D2777}"/>
              </a:ext>
            </a:extLst>
          </p:cNvPr>
          <p:cNvSpPr txBox="1"/>
          <p:nvPr/>
        </p:nvSpPr>
        <p:spPr>
          <a:xfrm>
            <a:off x="6266848" y="5331512"/>
            <a:ext cx="1691489" cy="584775"/>
          </a:xfrm>
          <a:prstGeom prst="rect">
            <a:avLst/>
          </a:prstGeom>
          <a:solidFill>
            <a:schemeClr val="bg1"/>
          </a:solidFill>
        </p:spPr>
        <p:txBody>
          <a:bodyPr wrap="none" rtlCol="0">
            <a:spAutoFit/>
          </a:bodyPr>
          <a:lstStyle/>
          <a:p>
            <a:pPr algn="ctr"/>
            <a:r>
              <a:rPr lang="en-US" sz="1600" dirty="0"/>
              <a:t>Another dataset </a:t>
            </a:r>
          </a:p>
          <a:p>
            <a:pPr algn="ctr"/>
            <a:r>
              <a:rPr lang="en-US" sz="1600" dirty="0"/>
              <a:t>N = 50</a:t>
            </a:r>
          </a:p>
        </p:txBody>
      </p:sp>
    </p:spTree>
    <p:extLst>
      <p:ext uri="{BB962C8B-B14F-4D97-AF65-F5344CB8AC3E}">
        <p14:creationId xmlns:p14="http://schemas.microsoft.com/office/powerpoint/2010/main" val="73190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4F76-6B70-6714-EAD8-F39119CCC6A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7700C18-D73A-851C-4BDC-0955CCBF5437}"/>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6C023B71-0164-A2C4-1D8D-3DAE6687C66A}"/>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DNA Sequencing</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5">
            <a:extLst>
              <a:ext uri="{FF2B5EF4-FFF2-40B4-BE49-F238E27FC236}">
                <a16:creationId xmlns:a16="http://schemas.microsoft.com/office/drawing/2014/main" id="{9E218D2C-A178-BB89-7DBF-CA0B20279A39}"/>
              </a:ext>
            </a:extLst>
          </p:cNvPr>
          <p:cNvSpPr txBox="1">
            <a:spLocks/>
          </p:cNvSpPr>
          <p:nvPr/>
        </p:nvSpPr>
        <p:spPr>
          <a:xfrm>
            <a:off x="325069" y="1339388"/>
            <a:ext cx="10551478" cy="4846126"/>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marL="342900" indent="-342900"/>
            <a:r>
              <a:rPr lang="en-US" sz="1800" dirty="0"/>
              <a:t>Ancestry testing companies perform </a:t>
            </a:r>
            <a:r>
              <a:rPr lang="en-US" sz="1800" dirty="0">
                <a:solidFill>
                  <a:srgbClr val="00B0F0"/>
                </a:solidFill>
              </a:rPr>
              <a:t>SNP genotyping </a:t>
            </a:r>
            <a:r>
              <a:rPr lang="en-US" sz="1800" dirty="0"/>
              <a:t>at DNA sites with known/high variation</a:t>
            </a:r>
          </a:p>
          <a:p>
            <a:pPr marL="1028683" lvl="1" indent="-342900"/>
            <a:r>
              <a:rPr lang="en-US" sz="1400" dirty="0"/>
              <a:t>Called admixture texting</a:t>
            </a:r>
          </a:p>
          <a:p>
            <a:pPr marL="1028683" lvl="1" indent="-342900"/>
            <a:r>
              <a:rPr lang="en-US" sz="1400" dirty="0"/>
              <a:t>Some medical tests use similar technology</a:t>
            </a:r>
          </a:p>
          <a:p>
            <a:endParaRPr lang="en-US" sz="800" dirty="0"/>
          </a:p>
          <a:p>
            <a:endParaRPr lang="en-US" sz="800" dirty="0"/>
          </a:p>
          <a:p>
            <a:pPr marL="342900" indent="-342900"/>
            <a:r>
              <a:rPr lang="en-US" sz="1800" dirty="0"/>
              <a:t>Whole genome sequencing </a:t>
            </a:r>
            <a:r>
              <a:rPr lang="en-US" sz="1800" u="sng" dirty="0"/>
              <a:t>not</a:t>
            </a:r>
            <a:r>
              <a:rPr lang="en-US" sz="1800" dirty="0"/>
              <a:t> performed</a:t>
            </a:r>
          </a:p>
          <a:p>
            <a:endParaRPr lang="en-US" sz="800" dirty="0"/>
          </a:p>
          <a:p>
            <a:endParaRPr lang="en-US" sz="800" dirty="0"/>
          </a:p>
          <a:p>
            <a:endParaRPr lang="en-US" sz="2400" dirty="0"/>
          </a:p>
          <a:p>
            <a:pPr marL="342900" indent="-342900"/>
            <a:endParaRPr lang="en-US" sz="1800" dirty="0"/>
          </a:p>
          <a:p>
            <a:endParaRPr lang="en-US" sz="1100" dirty="0"/>
          </a:p>
        </p:txBody>
      </p:sp>
    </p:spTree>
    <p:extLst>
      <p:ext uri="{BB962C8B-B14F-4D97-AF65-F5344CB8AC3E}">
        <p14:creationId xmlns:p14="http://schemas.microsoft.com/office/powerpoint/2010/main" val="2369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B9FF7-740A-06DE-2EE5-823B79EB9B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52D64A2-56AD-9A38-C2DE-852F3B7CEDCD}"/>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F811537F-1E49-F6C6-7579-FB86AC2B887E}"/>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Spreadsheets &amp; Tables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table with numbers and lines&#10;&#10;Description automatically generated with medium confidence">
            <a:extLst>
              <a:ext uri="{FF2B5EF4-FFF2-40B4-BE49-F238E27FC236}">
                <a16:creationId xmlns:a16="http://schemas.microsoft.com/office/drawing/2014/main" id="{818AB1C0-4E5B-9158-481D-B006B4D9EE50}"/>
              </a:ext>
            </a:extLst>
          </p:cNvPr>
          <p:cNvPicPr>
            <a:picLocks noChangeAspect="1"/>
          </p:cNvPicPr>
          <p:nvPr/>
        </p:nvPicPr>
        <p:blipFill>
          <a:blip r:embed="rId3"/>
          <a:stretch>
            <a:fillRect/>
          </a:stretch>
        </p:blipFill>
        <p:spPr>
          <a:xfrm>
            <a:off x="3807132" y="3842996"/>
            <a:ext cx="4208145" cy="1979930"/>
          </a:xfrm>
          <a:prstGeom prst="rect">
            <a:avLst/>
          </a:prstGeom>
        </p:spPr>
      </p:pic>
      <p:sp>
        <p:nvSpPr>
          <p:cNvPr id="4" name="Text Placeholder 5">
            <a:extLst>
              <a:ext uri="{FF2B5EF4-FFF2-40B4-BE49-F238E27FC236}">
                <a16:creationId xmlns:a16="http://schemas.microsoft.com/office/drawing/2014/main" id="{DD7AD147-7377-7181-FDE0-2490551F82DF}"/>
              </a:ext>
            </a:extLst>
          </p:cNvPr>
          <p:cNvSpPr txBox="1">
            <a:spLocks/>
          </p:cNvSpPr>
          <p:nvPr/>
        </p:nvSpPr>
        <p:spPr>
          <a:xfrm>
            <a:off x="325069" y="1339388"/>
            <a:ext cx="10551478" cy="4846126"/>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marL="342900" indent="-342900"/>
            <a:r>
              <a:rPr lang="en-US" sz="1800" dirty="0"/>
              <a:t>Spreadsheets and tables display information</a:t>
            </a:r>
          </a:p>
          <a:p>
            <a:endParaRPr lang="en-US" sz="800" dirty="0"/>
          </a:p>
          <a:p>
            <a:endParaRPr lang="en-US" sz="800" dirty="0"/>
          </a:p>
          <a:p>
            <a:pPr marL="342900" indent="-342900"/>
            <a:r>
              <a:rPr lang="en-US" sz="1800" dirty="0">
                <a:solidFill>
                  <a:srgbClr val="00B0F0"/>
                </a:solidFill>
              </a:rPr>
              <a:t>Cell</a:t>
            </a:r>
            <a:r>
              <a:rPr lang="en-US" sz="1800" dirty="0"/>
              <a:t>: each unit of a spreadsheet or table</a:t>
            </a:r>
          </a:p>
          <a:p>
            <a:pPr marL="342900" indent="-342900"/>
            <a:r>
              <a:rPr lang="en-US" sz="1800" dirty="0">
                <a:solidFill>
                  <a:srgbClr val="00B0F0"/>
                </a:solidFill>
              </a:rPr>
              <a:t>Column</a:t>
            </a:r>
            <a:r>
              <a:rPr lang="en-US" sz="1800" dirty="0"/>
              <a:t>: information from multiple vertical cells</a:t>
            </a:r>
          </a:p>
          <a:p>
            <a:pPr marL="342900" indent="-342900"/>
            <a:r>
              <a:rPr lang="en-US" sz="1800" dirty="0">
                <a:solidFill>
                  <a:srgbClr val="00B0F0"/>
                </a:solidFill>
              </a:rPr>
              <a:t>Row</a:t>
            </a:r>
            <a:r>
              <a:rPr lang="en-US" sz="1800" dirty="0"/>
              <a:t>: information from multiple horizontal cells</a:t>
            </a:r>
          </a:p>
          <a:p>
            <a:pPr marL="342900" indent="-342900"/>
            <a:r>
              <a:rPr lang="en-US" sz="1800" dirty="0">
                <a:solidFill>
                  <a:srgbClr val="00B0F0"/>
                </a:solidFill>
              </a:rPr>
              <a:t>Header</a:t>
            </a:r>
            <a:r>
              <a:rPr lang="en-US" sz="1800" dirty="0"/>
              <a:t>: cells with descriptions that provide additional information</a:t>
            </a:r>
          </a:p>
          <a:p>
            <a:pPr marL="342900" indent="-342900"/>
            <a:endParaRPr lang="en-US" sz="1800" dirty="0"/>
          </a:p>
          <a:p>
            <a:endParaRPr lang="en-US" sz="800" dirty="0"/>
          </a:p>
          <a:p>
            <a:endParaRPr lang="en-US" sz="800" dirty="0"/>
          </a:p>
          <a:p>
            <a:endParaRPr lang="en-US" sz="2400" dirty="0"/>
          </a:p>
          <a:p>
            <a:pPr marL="342900" indent="-342900"/>
            <a:endParaRPr lang="en-US" sz="1800" dirty="0"/>
          </a:p>
          <a:p>
            <a:endParaRPr lang="en-US" sz="1100" dirty="0"/>
          </a:p>
        </p:txBody>
      </p:sp>
    </p:spTree>
    <p:extLst>
      <p:ext uri="{BB962C8B-B14F-4D97-AF65-F5344CB8AC3E}">
        <p14:creationId xmlns:p14="http://schemas.microsoft.com/office/powerpoint/2010/main" val="284126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E650-F9E5-E87A-E809-7B31827A0A98}"/>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B78E3C07-9348-C054-849E-60A2E2210C9D}"/>
              </a:ext>
            </a:extLst>
          </p:cNvPr>
          <p:cNvSpPr>
            <a:spLocks noGrp="1"/>
          </p:cNvSpPr>
          <p:nvPr>
            <p:ph type="body" sz="quarter" idx="12"/>
          </p:nvPr>
        </p:nvSpPr>
        <p:spPr/>
        <p:txBody>
          <a:bodyPr/>
          <a:lstStyle/>
          <a:p>
            <a:r>
              <a:rPr lang="en-US" dirty="0"/>
              <a:t>Ancestry Testing | Activity 2: Sequence Comparison in Ancestry Testing</a:t>
            </a:r>
          </a:p>
        </p:txBody>
      </p:sp>
      <p:sp>
        <p:nvSpPr>
          <p:cNvPr id="14" name="Text Placeholder 13">
            <a:extLst>
              <a:ext uri="{FF2B5EF4-FFF2-40B4-BE49-F238E27FC236}">
                <a16:creationId xmlns:a16="http://schemas.microsoft.com/office/drawing/2014/main" id="{B27C98C8-B5EB-41D0-7514-9ABE0105BE6B}"/>
              </a:ext>
            </a:extLst>
          </p:cNvPr>
          <p:cNvSpPr>
            <a:spLocks noGrp="1"/>
          </p:cNvSpPr>
          <p:nvPr>
            <p:ph type="body" sz="quarter" idx="15"/>
          </p:nvPr>
        </p:nvSpPr>
        <p:spPr/>
        <p:txBody>
          <a:bodyPr/>
          <a:lstStyle/>
          <a:p>
            <a:r>
              <a:rPr lang="en-US" dirty="0"/>
              <a:t>Ethics</a:t>
            </a:r>
          </a:p>
        </p:txBody>
      </p:sp>
    </p:spTree>
    <p:extLst>
      <p:ext uri="{BB962C8B-B14F-4D97-AF65-F5344CB8AC3E}">
        <p14:creationId xmlns:p14="http://schemas.microsoft.com/office/powerpoint/2010/main" val="334759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26C59-90AE-8BA4-7776-9582ACD5A92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A3B42E7-60C5-B5B5-84B2-D72C83145B6F}"/>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2F9A9D7E-F981-2C63-6B75-B114B55F024C}"/>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Ethics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a:extLst>
              <a:ext uri="{FF2B5EF4-FFF2-40B4-BE49-F238E27FC236}">
                <a16:creationId xmlns:a16="http://schemas.microsoft.com/office/drawing/2014/main" id="{5B371E6C-4C18-08FF-6B4F-07B9C2AB83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5271" y="1722634"/>
            <a:ext cx="7772400" cy="3944202"/>
          </a:xfrm>
          <a:prstGeom prst="rect">
            <a:avLst/>
          </a:prstGeom>
        </p:spPr>
      </p:pic>
      <p:sp>
        <p:nvSpPr>
          <p:cNvPr id="4" name="TextBox 3">
            <a:extLst>
              <a:ext uri="{FF2B5EF4-FFF2-40B4-BE49-F238E27FC236}">
                <a16:creationId xmlns:a16="http://schemas.microsoft.com/office/drawing/2014/main" id="{3247D45F-95CF-2BB8-1FC8-82807F684CB8}"/>
              </a:ext>
            </a:extLst>
          </p:cNvPr>
          <p:cNvSpPr txBox="1"/>
          <p:nvPr/>
        </p:nvSpPr>
        <p:spPr>
          <a:xfrm>
            <a:off x="485335" y="1283080"/>
            <a:ext cx="11172272"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Use the map to circle and label the areas that correspond to each population used by </a:t>
            </a:r>
            <a:r>
              <a:rPr lang="en-US" sz="1800" i="1" dirty="0">
                <a:latin typeface="Arial" panose="020B0604020202020204" pitchFamily="34" charset="0"/>
                <a:cs typeface="Arial" panose="020B0604020202020204" pitchFamily="34" charset="0"/>
              </a:rPr>
              <a:t>23Chromosomes</a:t>
            </a:r>
            <a:endParaRPr lang="en-US" dirty="0"/>
          </a:p>
        </p:txBody>
      </p:sp>
    </p:spTree>
    <p:extLst>
      <p:ext uri="{BB962C8B-B14F-4D97-AF65-F5344CB8AC3E}">
        <p14:creationId xmlns:p14="http://schemas.microsoft.com/office/powerpoint/2010/main" val="405637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BF4764A-0068-ADCD-7C46-28CAE81FE2D2}"/>
              </a:ext>
            </a:extLst>
          </p:cNvPr>
          <p:cNvSpPr>
            <a:spLocks noGrp="1"/>
          </p:cNvSpPr>
          <p:nvPr>
            <p:ph type="body" sz="quarter" idx="12"/>
          </p:nvPr>
        </p:nvSpPr>
        <p:spPr/>
        <p:txBody>
          <a:bodyPr/>
          <a:lstStyle/>
          <a:p>
            <a:r>
              <a:rPr lang="en-US" dirty="0"/>
              <a:t>Ancestry Testing | Activity 2: Sequence Comparison in Ancestry Testing</a:t>
            </a:r>
          </a:p>
        </p:txBody>
      </p:sp>
      <p:sp>
        <p:nvSpPr>
          <p:cNvPr id="14" name="Text Placeholder 13">
            <a:extLst>
              <a:ext uri="{FF2B5EF4-FFF2-40B4-BE49-F238E27FC236}">
                <a16:creationId xmlns:a16="http://schemas.microsoft.com/office/drawing/2014/main" id="{F32855EB-19BE-D06D-0ECC-A0256E6396FE}"/>
              </a:ext>
            </a:extLst>
          </p:cNvPr>
          <p:cNvSpPr>
            <a:spLocks noGrp="1"/>
          </p:cNvSpPr>
          <p:nvPr>
            <p:ph type="body" sz="quarter" idx="15"/>
          </p:nvPr>
        </p:nvSpPr>
        <p:spPr/>
        <p:txBody>
          <a:bodyPr/>
          <a:lstStyle/>
          <a:p>
            <a:r>
              <a:rPr lang="en-US" dirty="0"/>
              <a:t>Sam’s story</a:t>
            </a:r>
          </a:p>
        </p:txBody>
      </p:sp>
      <p:sp>
        <p:nvSpPr>
          <p:cNvPr id="13" name="Text Placeholder 12">
            <a:extLst>
              <a:ext uri="{FF2B5EF4-FFF2-40B4-BE49-F238E27FC236}">
                <a16:creationId xmlns:a16="http://schemas.microsoft.com/office/drawing/2014/main" id="{C3960FD9-9E1F-56E7-3865-741EE40591B5}"/>
              </a:ext>
            </a:extLst>
          </p:cNvPr>
          <p:cNvSpPr>
            <a:spLocks noGrp="1"/>
          </p:cNvSpPr>
          <p:nvPr>
            <p:ph type="body" sz="quarter" idx="14"/>
          </p:nvPr>
        </p:nvSpPr>
        <p:spPr/>
        <p:txBody>
          <a:bodyPr>
            <a:normAutofit lnSpcReduction="10000"/>
          </a:bodyPr>
          <a:lstStyle/>
          <a:p>
            <a:r>
              <a:rPr lang="en-US" dirty="0"/>
              <a:t>How does ancestry testing work?</a:t>
            </a:r>
          </a:p>
        </p:txBody>
      </p:sp>
    </p:spTree>
    <p:extLst>
      <p:ext uri="{BB962C8B-B14F-4D97-AF65-F5344CB8AC3E}">
        <p14:creationId xmlns:p14="http://schemas.microsoft.com/office/powerpoint/2010/main" val="219412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7A926D-99AE-62B1-E10F-652A639B2DDE}"/>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5E6D5688-51DB-95DA-E66D-8D2179E8DE4C}"/>
              </a:ext>
            </a:extLst>
          </p:cNvPr>
          <p:cNvSpPr>
            <a:spLocks noGrp="1"/>
          </p:cNvSpPr>
          <p:nvPr>
            <p:ph type="body" sz="quarter" idx="14"/>
          </p:nvPr>
        </p:nvSpPr>
        <p:spPr>
          <a:xfrm>
            <a:off x="325068" y="560917"/>
            <a:ext cx="11436007" cy="5105919"/>
          </a:xfrm>
        </p:spPr>
        <p:txBody>
          <a:bodyPr/>
          <a:lstStyle/>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Sam is a high school student who wants a DNA ancestry test for their 18</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birthday. At school, Sam approaches their biology teacher Dr. V to share their excitement about taking this at-home genetic test. But Sam is surprised to learn the test doesn’t work the way they thought it would.</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 the scene below from Sam’s life. Assign one person as Sam, and one person as Dr. V, and read the scene out loud.</a:t>
            </a:r>
          </a:p>
          <a:p>
            <a:pPr>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278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8352D-8D7B-8978-2674-9E6327FE50B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D296207-3755-ECE5-4B06-37EF493BF2DE}"/>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DA312B5B-8482-FA66-796F-39697A55B5D5}"/>
              </a:ext>
            </a:extLst>
          </p:cNvPr>
          <p:cNvSpPr>
            <a:spLocks noGrp="1"/>
          </p:cNvSpPr>
          <p:nvPr>
            <p:ph type="body" sz="quarter" idx="14"/>
          </p:nvPr>
        </p:nvSpPr>
        <p:spPr>
          <a:xfrm>
            <a:off x="0" y="541039"/>
            <a:ext cx="12192000" cy="5492013"/>
          </a:xfrm>
        </p:spPr>
        <p:txBody>
          <a:bodyPr>
            <a:normAutofit/>
          </a:bodyPr>
          <a:lstStyle/>
          <a:p>
            <a:pPr marL="457200" marR="0" algn="l">
              <a:lnSpc>
                <a:spcPct val="115000"/>
              </a:lnSpc>
              <a:buNone/>
            </a:pPr>
            <a:r>
              <a:rPr lang="en-US" sz="18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dirty="0">
                <a:effectLst/>
                <a:latin typeface="Comic Sans MS" panose="030F0902030302020204" pitchFamily="66" charset="0"/>
                <a:ea typeface="Calibri" panose="020F0502020204030204" pitchFamily="34" charset="0"/>
                <a:cs typeface="Times New Roman" panose="02020603050405020304" pitchFamily="18" charset="0"/>
              </a:rPr>
              <a:t>Sam:</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Dr. V! I asked for a DNA ancestry test for my 18</a:t>
            </a:r>
            <a:r>
              <a:rPr lang="en-US" sz="1800" i="1" baseline="30000" dirty="0">
                <a:effectLst/>
                <a:latin typeface="Comic Sans MS" panose="030F0902030302020204" pitchFamily="66" charset="0"/>
                <a:ea typeface="Calibri" panose="020F0502020204030204" pitchFamily="34" charset="0"/>
                <a:cs typeface="Times New Roman" panose="02020603050405020304" pitchFamily="18" charset="0"/>
              </a:rPr>
              <a:t>th</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birthday! I am so excited to get all of my DNA sequenced!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a:t>
            </a:r>
            <a:br>
              <a:rPr lang="en-US" sz="1800" i="1" dirty="0">
                <a:effectLst/>
                <a:latin typeface="Comic Sans MS" panose="030F0902030302020204" pitchFamily="66" charset="0"/>
                <a:ea typeface="Calibri" panose="020F0502020204030204" pitchFamily="34" charset="0"/>
                <a:cs typeface="Times New Roman" panose="02020603050405020304" pitchFamily="18" charset="0"/>
              </a:rPr>
            </a:br>
            <a:r>
              <a:rPr lang="en-US" sz="1800" b="1" dirty="0">
                <a:effectLst/>
                <a:latin typeface="Comic Sans MS" panose="030F0902030302020204" pitchFamily="66" charset="0"/>
                <a:ea typeface="Calibri" panose="020F0502020204030204" pitchFamily="34" charset="0"/>
                <a:cs typeface="Times New Roman" panose="02020603050405020304" pitchFamily="18" charset="0"/>
              </a:rPr>
              <a:t>Dr. V:</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That’s not exactly how these tests work, Sam. Only a portion of our genomes are examined in ancestry tests.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dirty="0">
                <a:effectLst/>
                <a:latin typeface="Comic Sans MS" panose="030F0902030302020204" pitchFamily="66" charset="0"/>
                <a:ea typeface="Calibri" panose="020F0502020204030204" pitchFamily="34" charset="0"/>
                <a:cs typeface="Times New Roman" panose="02020603050405020304" pitchFamily="18" charset="0"/>
              </a:rPr>
              <a:t>Sam:</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What?! What are just a few DNA sites going to tell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dirty="0">
                <a:effectLst/>
                <a:latin typeface="Comic Sans MS" panose="030F0902030302020204" pitchFamily="66" charset="0"/>
                <a:ea typeface="Calibri" panose="020F0502020204030204" pitchFamily="34" charset="0"/>
                <a:cs typeface="Times New Roman" panose="02020603050405020304" pitchFamily="18" charset="0"/>
              </a:rPr>
              <a:t>Dr. V:</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Let’s do an exercise together to learn how these tests really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US" sz="1000" dirty="0">
              <a:effectLst/>
            </a:endParaRPr>
          </a:p>
        </p:txBody>
      </p:sp>
    </p:spTree>
    <p:extLst>
      <p:ext uri="{BB962C8B-B14F-4D97-AF65-F5344CB8AC3E}">
        <p14:creationId xmlns:p14="http://schemas.microsoft.com/office/powerpoint/2010/main" val="182931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84C6D-BC7D-D112-D917-0A640FE3E836}"/>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040DE99E-4F3B-B82D-947C-6F082C156B87}"/>
              </a:ext>
            </a:extLst>
          </p:cNvPr>
          <p:cNvSpPr>
            <a:spLocks noGrp="1"/>
          </p:cNvSpPr>
          <p:nvPr>
            <p:ph type="body" sz="quarter" idx="12"/>
          </p:nvPr>
        </p:nvSpPr>
        <p:spPr/>
        <p:txBody>
          <a:bodyPr/>
          <a:lstStyle/>
          <a:p>
            <a:r>
              <a:rPr lang="en-US" dirty="0"/>
              <a:t>Ancestry Testing | Activity 2: Sequence Comparison in Ancestry Testing</a:t>
            </a:r>
          </a:p>
        </p:txBody>
      </p:sp>
      <p:sp>
        <p:nvSpPr>
          <p:cNvPr id="14" name="Text Placeholder 13">
            <a:extLst>
              <a:ext uri="{FF2B5EF4-FFF2-40B4-BE49-F238E27FC236}">
                <a16:creationId xmlns:a16="http://schemas.microsoft.com/office/drawing/2014/main" id="{4C8954E0-CBF0-0547-2C8D-64718CC8F60E}"/>
              </a:ext>
            </a:extLst>
          </p:cNvPr>
          <p:cNvSpPr>
            <a:spLocks noGrp="1"/>
          </p:cNvSpPr>
          <p:nvPr>
            <p:ph type="body" sz="quarter" idx="15"/>
          </p:nvPr>
        </p:nvSpPr>
        <p:spPr/>
        <p:txBody>
          <a:bodyPr/>
          <a:lstStyle/>
          <a:p>
            <a:r>
              <a:rPr lang="en-US" dirty="0"/>
              <a:t>Prediction</a:t>
            </a:r>
          </a:p>
        </p:txBody>
      </p:sp>
    </p:spTree>
    <p:extLst>
      <p:ext uri="{BB962C8B-B14F-4D97-AF65-F5344CB8AC3E}">
        <p14:creationId xmlns:p14="http://schemas.microsoft.com/office/powerpoint/2010/main" val="388276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6C9B-5D3D-6A29-8678-F1A5498A356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166F114-65E6-FE50-618A-0BBE3B9A955B}"/>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44FD0B7D-8EAC-E4DC-D3F7-B3603DCC36C9}"/>
              </a:ext>
            </a:extLst>
          </p:cNvPr>
          <p:cNvSpPr>
            <a:spLocks noGrp="1"/>
          </p:cNvSpPr>
          <p:nvPr>
            <p:ph type="body" sz="quarter" idx="14"/>
          </p:nvPr>
        </p:nvSpPr>
        <p:spPr/>
        <p:txBody>
          <a:bodyPr>
            <a:normAutofit/>
          </a:bodyPr>
          <a:lstStyle/>
          <a:p>
            <a:pPr marL="0" marR="0"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From their discussion in class, Sam might not fully understand how ancestry tests work. How do you think an ancestry test works? Create a flowchart outlining the steps involved in an ancestry test. Think about sample collection, what information is analyzed by the company, and what results are shared. </a:t>
            </a:r>
          </a:p>
        </p:txBody>
      </p:sp>
    </p:spTree>
    <p:extLst>
      <p:ext uri="{BB962C8B-B14F-4D97-AF65-F5344CB8AC3E}">
        <p14:creationId xmlns:p14="http://schemas.microsoft.com/office/powerpoint/2010/main" val="65451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587C-54BA-C27C-8631-330079615206}"/>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9583C746-B05D-BC7A-0598-7A8EB95C368B}"/>
              </a:ext>
            </a:extLst>
          </p:cNvPr>
          <p:cNvSpPr>
            <a:spLocks noGrp="1"/>
          </p:cNvSpPr>
          <p:nvPr>
            <p:ph type="body" sz="quarter" idx="12"/>
          </p:nvPr>
        </p:nvSpPr>
        <p:spPr/>
        <p:txBody>
          <a:bodyPr/>
          <a:lstStyle/>
          <a:p>
            <a:r>
              <a:rPr lang="en-US" dirty="0"/>
              <a:t>Ancestry Testing | Activity 2: Sequence Comparison in Ancestry Testing</a:t>
            </a:r>
          </a:p>
        </p:txBody>
      </p:sp>
      <p:sp>
        <p:nvSpPr>
          <p:cNvPr id="14" name="Text Placeholder 13">
            <a:extLst>
              <a:ext uri="{FF2B5EF4-FFF2-40B4-BE49-F238E27FC236}">
                <a16:creationId xmlns:a16="http://schemas.microsoft.com/office/drawing/2014/main" id="{D9D4F04E-7CF1-8302-BF24-7A4119F9B834}"/>
              </a:ext>
            </a:extLst>
          </p:cNvPr>
          <p:cNvSpPr>
            <a:spLocks noGrp="1"/>
          </p:cNvSpPr>
          <p:nvPr>
            <p:ph type="body" sz="quarter" idx="15"/>
          </p:nvPr>
        </p:nvSpPr>
        <p:spPr/>
        <p:txBody>
          <a:bodyPr/>
          <a:lstStyle/>
          <a:p>
            <a:r>
              <a:rPr lang="en-US" dirty="0"/>
              <a:t>Background</a:t>
            </a:r>
          </a:p>
        </p:txBody>
      </p:sp>
    </p:spTree>
    <p:extLst>
      <p:ext uri="{BB962C8B-B14F-4D97-AF65-F5344CB8AC3E}">
        <p14:creationId xmlns:p14="http://schemas.microsoft.com/office/powerpoint/2010/main" val="98897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B006-ED01-C547-89A3-63B552B09DB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0183765-95B9-72B6-C66C-DFE39556B133}"/>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72C18B2E-42E0-525B-F862-9DE3B6B6230F}"/>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Genetics &amp; Inheritance</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5">
            <a:extLst>
              <a:ext uri="{FF2B5EF4-FFF2-40B4-BE49-F238E27FC236}">
                <a16:creationId xmlns:a16="http://schemas.microsoft.com/office/drawing/2014/main" id="{967A66E4-BD27-CD7D-ECC3-7612E3DCACF4}"/>
              </a:ext>
            </a:extLst>
          </p:cNvPr>
          <p:cNvSpPr txBox="1">
            <a:spLocks/>
          </p:cNvSpPr>
          <p:nvPr/>
        </p:nvSpPr>
        <p:spPr>
          <a:xfrm>
            <a:off x="325069" y="1234099"/>
            <a:ext cx="6989115" cy="5383677"/>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marL="342900" indent="-342900"/>
            <a:r>
              <a:rPr lang="en-US" sz="1800" dirty="0"/>
              <a:t>Humans have a </a:t>
            </a:r>
            <a:r>
              <a:rPr lang="en-US" sz="1800" dirty="0">
                <a:solidFill>
                  <a:srgbClr val="00B0F0"/>
                </a:solidFill>
              </a:rPr>
              <a:t>diploid genome</a:t>
            </a:r>
          </a:p>
          <a:p>
            <a:pPr marL="742939" lvl="1" indent="-285750"/>
            <a:r>
              <a:rPr lang="en-US" sz="1400" dirty="0"/>
              <a:t>1 copy from the haploid sperm</a:t>
            </a:r>
          </a:p>
          <a:p>
            <a:pPr marL="742939" lvl="1" indent="-285750"/>
            <a:r>
              <a:rPr lang="en-US" sz="1400" dirty="0"/>
              <a:t>1 copy from the haploid egg</a:t>
            </a:r>
          </a:p>
          <a:p>
            <a:pPr marL="171450" indent="-171450"/>
            <a:endParaRPr lang="en-US" sz="800" dirty="0"/>
          </a:p>
          <a:p>
            <a:pPr marL="342900" indent="-342900"/>
            <a:r>
              <a:rPr lang="en-US" sz="1800" dirty="0"/>
              <a:t>Human genomes are </a:t>
            </a:r>
            <a:r>
              <a:rPr lang="en-US" sz="1800" dirty="0">
                <a:solidFill>
                  <a:srgbClr val="00B0F0"/>
                </a:solidFill>
              </a:rPr>
              <a:t>99.9% identical</a:t>
            </a:r>
          </a:p>
          <a:p>
            <a:pPr marL="742939" lvl="1" indent="-285750"/>
            <a:r>
              <a:rPr lang="en-US" sz="1400" dirty="0"/>
              <a:t>Variation in the 0.1% of DNA leads to phenotypic differences</a:t>
            </a:r>
          </a:p>
          <a:p>
            <a:pPr marL="742939" lvl="1" indent="-285750"/>
            <a:r>
              <a:rPr lang="en-US" sz="1400" dirty="0"/>
              <a:t>SNP = single nucleotide polymorphism </a:t>
            </a:r>
          </a:p>
          <a:p>
            <a:pPr marL="171450" indent="-171450"/>
            <a:endParaRPr lang="en-US" sz="800" dirty="0"/>
          </a:p>
          <a:p>
            <a:pPr marL="342900" indent="-342900"/>
            <a:r>
              <a:rPr lang="en-US" sz="1800" dirty="0"/>
              <a:t>Humans have </a:t>
            </a:r>
            <a:r>
              <a:rPr lang="en-US" sz="1800" dirty="0">
                <a:solidFill>
                  <a:srgbClr val="00B0F0"/>
                </a:solidFill>
              </a:rPr>
              <a:t>2 alleles </a:t>
            </a:r>
            <a:r>
              <a:rPr lang="en-US" sz="1800" dirty="0"/>
              <a:t>at each genomic locus that can be homozygous or heterozygous</a:t>
            </a:r>
          </a:p>
          <a:p>
            <a:pPr marL="171450" indent="-171450"/>
            <a:endParaRPr lang="en-US" sz="800" dirty="0"/>
          </a:p>
          <a:p>
            <a:endParaRPr lang="en-US" sz="1100" dirty="0"/>
          </a:p>
        </p:txBody>
      </p:sp>
      <p:grpSp>
        <p:nvGrpSpPr>
          <p:cNvPr id="3" name="Group 2">
            <a:extLst>
              <a:ext uri="{FF2B5EF4-FFF2-40B4-BE49-F238E27FC236}">
                <a16:creationId xmlns:a16="http://schemas.microsoft.com/office/drawing/2014/main" id="{5B4773E7-8042-9082-0352-9B937B33D307}"/>
              </a:ext>
            </a:extLst>
          </p:cNvPr>
          <p:cNvGrpSpPr/>
          <p:nvPr/>
        </p:nvGrpSpPr>
        <p:grpSpPr>
          <a:xfrm>
            <a:off x="9078393" y="2568047"/>
            <a:ext cx="766916" cy="746919"/>
            <a:chOff x="9119421" y="2556464"/>
            <a:chExt cx="766916" cy="746919"/>
          </a:xfrm>
        </p:grpSpPr>
        <p:cxnSp>
          <p:nvCxnSpPr>
            <p:cNvPr id="4" name="Straight Connector 3">
              <a:extLst>
                <a:ext uri="{FF2B5EF4-FFF2-40B4-BE49-F238E27FC236}">
                  <a16:creationId xmlns:a16="http://schemas.microsoft.com/office/drawing/2014/main" id="{46A72D71-F360-BC16-85DB-3C47940ABA06}"/>
                </a:ext>
              </a:extLst>
            </p:cNvPr>
            <p:cNvCxnSpPr>
              <a:cxnSpLocks/>
            </p:cNvCxnSpPr>
            <p:nvPr/>
          </p:nvCxnSpPr>
          <p:spPr>
            <a:xfrm flipV="1">
              <a:off x="9119421" y="2556464"/>
              <a:ext cx="766916" cy="2381"/>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7D64BE0-D731-DF35-4A96-628A108FAAF2}"/>
                </a:ext>
              </a:extLst>
            </p:cNvPr>
            <p:cNvCxnSpPr>
              <a:cxnSpLocks/>
            </p:cNvCxnSpPr>
            <p:nvPr/>
          </p:nvCxnSpPr>
          <p:spPr>
            <a:xfrm>
              <a:off x="9502879" y="2556464"/>
              <a:ext cx="0" cy="746919"/>
            </a:xfrm>
            <a:prstGeom prst="line">
              <a:avLst/>
            </a:prstGeom>
          </p:spPr>
          <p:style>
            <a:lnRef idx="1">
              <a:schemeClr val="dk1"/>
            </a:lnRef>
            <a:fillRef idx="0">
              <a:schemeClr val="dk1"/>
            </a:fillRef>
            <a:effectRef idx="0">
              <a:schemeClr val="dk1"/>
            </a:effectRef>
            <a:fontRef idx="minor">
              <a:schemeClr val="tx1"/>
            </a:fontRef>
          </p:style>
        </p:cxnSp>
      </p:grpSp>
      <p:pic>
        <p:nvPicPr>
          <p:cNvPr id="10" name="Graphic 9" descr="DNA with solid fill">
            <a:extLst>
              <a:ext uri="{FF2B5EF4-FFF2-40B4-BE49-F238E27FC236}">
                <a16:creationId xmlns:a16="http://schemas.microsoft.com/office/drawing/2014/main" id="{F429F5F8-4D4D-598B-5FCA-C71FBDDF57C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06" b="-7587"/>
          <a:stretch/>
        </p:blipFill>
        <p:spPr>
          <a:xfrm>
            <a:off x="9697921" y="2134284"/>
            <a:ext cx="914400" cy="972756"/>
          </a:xfrm>
          <a:prstGeom prst="rect">
            <a:avLst/>
          </a:prstGeom>
        </p:spPr>
      </p:pic>
      <p:pic>
        <p:nvPicPr>
          <p:cNvPr id="12" name="Graphic 11" descr="DNA with solid fill">
            <a:extLst>
              <a:ext uri="{FF2B5EF4-FFF2-40B4-BE49-F238E27FC236}">
                <a16:creationId xmlns:a16="http://schemas.microsoft.com/office/drawing/2014/main" id="{6FEAB102-CCA0-0FB1-F5BB-207053F96CD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669"/>
          <a:stretch/>
        </p:blipFill>
        <p:spPr>
          <a:xfrm>
            <a:off x="8269014" y="2140089"/>
            <a:ext cx="914400" cy="929642"/>
          </a:xfrm>
          <a:prstGeom prst="rect">
            <a:avLst/>
          </a:prstGeom>
        </p:spPr>
      </p:pic>
      <p:pic>
        <p:nvPicPr>
          <p:cNvPr id="14" name="Graphic 13" descr="DNA with solid fill">
            <a:extLst>
              <a:ext uri="{FF2B5EF4-FFF2-40B4-BE49-F238E27FC236}">
                <a16:creationId xmlns:a16="http://schemas.microsoft.com/office/drawing/2014/main" id="{02465F50-D96A-3CF7-CBF7-49A97ADED9F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7187" b="-1"/>
          <a:stretch/>
        </p:blipFill>
        <p:spPr>
          <a:xfrm>
            <a:off x="8735155" y="3760117"/>
            <a:ext cx="914400" cy="980114"/>
          </a:xfrm>
          <a:prstGeom prst="rect">
            <a:avLst/>
          </a:prstGeom>
        </p:spPr>
      </p:pic>
      <p:pic>
        <p:nvPicPr>
          <p:cNvPr id="15" name="Graphic 14" descr="DNA with solid fill">
            <a:extLst>
              <a:ext uri="{FF2B5EF4-FFF2-40B4-BE49-F238E27FC236}">
                <a16:creationId xmlns:a16="http://schemas.microsoft.com/office/drawing/2014/main" id="{8DDA0AF5-1376-8555-7EF7-EC61468E601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58" b="1763"/>
          <a:stretch/>
        </p:blipFill>
        <p:spPr>
          <a:xfrm>
            <a:off x="9320181" y="3819562"/>
            <a:ext cx="914400" cy="904543"/>
          </a:xfrm>
          <a:prstGeom prst="rect">
            <a:avLst/>
          </a:prstGeom>
        </p:spPr>
      </p:pic>
      <p:sp>
        <p:nvSpPr>
          <p:cNvPr id="19" name="TextBox 18">
            <a:extLst>
              <a:ext uri="{FF2B5EF4-FFF2-40B4-BE49-F238E27FC236}">
                <a16:creationId xmlns:a16="http://schemas.microsoft.com/office/drawing/2014/main" id="{54B9D547-8E9C-D0FB-72EE-F88FA3015FDE}"/>
              </a:ext>
            </a:extLst>
          </p:cNvPr>
          <p:cNvSpPr txBox="1"/>
          <p:nvPr/>
        </p:nvSpPr>
        <p:spPr>
          <a:xfrm>
            <a:off x="8343061" y="1756465"/>
            <a:ext cx="784189" cy="369332"/>
          </a:xfrm>
          <a:prstGeom prst="rect">
            <a:avLst/>
          </a:prstGeom>
          <a:noFill/>
        </p:spPr>
        <p:txBody>
          <a:bodyPr wrap="none" rtlCol="0">
            <a:spAutoFit/>
          </a:bodyPr>
          <a:lstStyle/>
          <a:p>
            <a:r>
              <a:rPr lang="en-US" dirty="0"/>
              <a:t>sperm</a:t>
            </a:r>
          </a:p>
        </p:txBody>
      </p:sp>
      <p:sp>
        <p:nvSpPr>
          <p:cNvPr id="20" name="TextBox 19">
            <a:extLst>
              <a:ext uri="{FF2B5EF4-FFF2-40B4-BE49-F238E27FC236}">
                <a16:creationId xmlns:a16="http://schemas.microsoft.com/office/drawing/2014/main" id="{D0944061-7B89-820C-01ED-DD5FBFCA64E7}"/>
              </a:ext>
            </a:extLst>
          </p:cNvPr>
          <p:cNvSpPr txBox="1"/>
          <p:nvPr/>
        </p:nvSpPr>
        <p:spPr>
          <a:xfrm>
            <a:off x="9895017" y="1756465"/>
            <a:ext cx="520207" cy="369332"/>
          </a:xfrm>
          <a:prstGeom prst="rect">
            <a:avLst/>
          </a:prstGeom>
          <a:noFill/>
        </p:spPr>
        <p:txBody>
          <a:bodyPr wrap="none" rtlCol="0">
            <a:spAutoFit/>
          </a:bodyPr>
          <a:lstStyle/>
          <a:p>
            <a:r>
              <a:rPr lang="en-US" dirty="0"/>
              <a:t>egg</a:t>
            </a:r>
          </a:p>
        </p:txBody>
      </p:sp>
      <p:sp>
        <p:nvSpPr>
          <p:cNvPr id="21" name="TextBox 20">
            <a:extLst>
              <a:ext uri="{FF2B5EF4-FFF2-40B4-BE49-F238E27FC236}">
                <a16:creationId xmlns:a16="http://schemas.microsoft.com/office/drawing/2014/main" id="{A5875430-8A7B-6BCD-9AEC-BC3CF283A553}"/>
              </a:ext>
            </a:extLst>
          </p:cNvPr>
          <p:cNvSpPr txBox="1"/>
          <p:nvPr/>
        </p:nvSpPr>
        <p:spPr>
          <a:xfrm>
            <a:off x="8980970" y="3390784"/>
            <a:ext cx="1017779" cy="369332"/>
          </a:xfrm>
          <a:prstGeom prst="rect">
            <a:avLst/>
          </a:prstGeom>
          <a:noFill/>
        </p:spPr>
        <p:txBody>
          <a:bodyPr wrap="none" rtlCol="0">
            <a:spAutoFit/>
          </a:bodyPr>
          <a:lstStyle/>
          <a:p>
            <a:r>
              <a:rPr lang="en-US" dirty="0"/>
              <a:t>offspring</a:t>
            </a:r>
          </a:p>
        </p:txBody>
      </p:sp>
    </p:spTree>
    <p:extLst>
      <p:ext uri="{BB962C8B-B14F-4D97-AF65-F5344CB8AC3E}">
        <p14:creationId xmlns:p14="http://schemas.microsoft.com/office/powerpoint/2010/main" val="123890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D1E4-C7EB-8CBB-D2CA-9114B511D77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FDF7476-F9EE-C0F1-E21C-B927D6A27DE6}"/>
              </a:ext>
            </a:extLst>
          </p:cNvPr>
          <p:cNvSpPr>
            <a:spLocks noGrp="1"/>
          </p:cNvSpPr>
          <p:nvPr>
            <p:ph type="body" sz="quarter" idx="12"/>
          </p:nvPr>
        </p:nvSpPr>
        <p:spPr/>
        <p:txBody>
          <a:bodyPr/>
          <a:lstStyle/>
          <a:p>
            <a:r>
              <a:rPr lang="en-US" dirty="0"/>
              <a:t>Ancestry Testing | Activity 2: Sequence Comparison in Ancestry Testing</a:t>
            </a:r>
          </a:p>
        </p:txBody>
      </p:sp>
      <p:sp>
        <p:nvSpPr>
          <p:cNvPr id="6" name="Text Placeholder 5">
            <a:extLst>
              <a:ext uri="{FF2B5EF4-FFF2-40B4-BE49-F238E27FC236}">
                <a16:creationId xmlns:a16="http://schemas.microsoft.com/office/drawing/2014/main" id="{BE4D456B-44A8-6E2E-DCA4-C7E307963245}"/>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Genetics &amp; Inheritance</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5">
            <a:extLst>
              <a:ext uri="{FF2B5EF4-FFF2-40B4-BE49-F238E27FC236}">
                <a16:creationId xmlns:a16="http://schemas.microsoft.com/office/drawing/2014/main" id="{C88FA28E-8952-5CD4-F6F5-A9F38A989A6A}"/>
              </a:ext>
            </a:extLst>
          </p:cNvPr>
          <p:cNvSpPr txBox="1">
            <a:spLocks/>
          </p:cNvSpPr>
          <p:nvPr/>
        </p:nvSpPr>
        <p:spPr>
          <a:xfrm>
            <a:off x="325069" y="1234099"/>
            <a:ext cx="6989115" cy="5383677"/>
          </a:xfrm>
          <a:prstGeom prst="rect">
            <a:avLst/>
          </a:prstGeom>
        </p:spPr>
        <p:txBody>
          <a:bodyPr/>
          <a:lst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a:lstStyle>
          <a:p>
            <a:pPr marL="342900" indent="-342900"/>
            <a:r>
              <a:rPr lang="en-US" sz="1800" dirty="0"/>
              <a:t>Humans have a </a:t>
            </a:r>
            <a:r>
              <a:rPr lang="en-US" sz="1800" dirty="0">
                <a:solidFill>
                  <a:srgbClr val="00B0F0"/>
                </a:solidFill>
              </a:rPr>
              <a:t>diploid genome</a:t>
            </a:r>
          </a:p>
          <a:p>
            <a:pPr marL="742939" lvl="1" indent="-285750"/>
            <a:r>
              <a:rPr lang="en-US" sz="1400" dirty="0"/>
              <a:t>1 copy from the haploid sperm</a:t>
            </a:r>
          </a:p>
          <a:p>
            <a:pPr marL="742939" lvl="1" indent="-285750"/>
            <a:r>
              <a:rPr lang="en-US" sz="1400" dirty="0"/>
              <a:t>1 copy from the haploid egg</a:t>
            </a:r>
          </a:p>
          <a:p>
            <a:pPr marL="171450" indent="-171450"/>
            <a:endParaRPr lang="en-US" sz="800" dirty="0"/>
          </a:p>
          <a:p>
            <a:pPr marL="342900" indent="-342900"/>
            <a:r>
              <a:rPr lang="en-US" sz="1800" dirty="0"/>
              <a:t>Human genomes are </a:t>
            </a:r>
            <a:r>
              <a:rPr lang="en-US" sz="1800" dirty="0">
                <a:solidFill>
                  <a:srgbClr val="00B0F0"/>
                </a:solidFill>
              </a:rPr>
              <a:t>99.9% identical</a:t>
            </a:r>
          </a:p>
          <a:p>
            <a:pPr marL="742939" lvl="1" indent="-285750"/>
            <a:r>
              <a:rPr lang="en-US" sz="1400" dirty="0"/>
              <a:t>Variation in the 0.1% of DNA leads to phenotypic differences</a:t>
            </a:r>
          </a:p>
          <a:p>
            <a:pPr marL="742939" lvl="1" indent="-285750"/>
            <a:r>
              <a:rPr lang="en-US" sz="1400" dirty="0"/>
              <a:t>SNP = single nucleotide polymorphism </a:t>
            </a:r>
          </a:p>
          <a:p>
            <a:pPr marL="171450" indent="-171450"/>
            <a:endParaRPr lang="en-US" sz="800" dirty="0"/>
          </a:p>
          <a:p>
            <a:pPr marL="342900" indent="-342900"/>
            <a:r>
              <a:rPr lang="en-US" sz="1800" dirty="0"/>
              <a:t>Humans have </a:t>
            </a:r>
            <a:r>
              <a:rPr lang="en-US" sz="1800" dirty="0">
                <a:solidFill>
                  <a:srgbClr val="00B0F0"/>
                </a:solidFill>
              </a:rPr>
              <a:t>2 alleles </a:t>
            </a:r>
            <a:r>
              <a:rPr lang="en-US" sz="1800" dirty="0"/>
              <a:t>at each genomic locus that can be homozygous or heterozygous</a:t>
            </a:r>
          </a:p>
          <a:p>
            <a:pPr marL="171450" indent="-171450"/>
            <a:endParaRPr lang="en-US" sz="800" dirty="0"/>
          </a:p>
          <a:p>
            <a:endParaRPr lang="en-US" sz="1100" dirty="0"/>
          </a:p>
        </p:txBody>
      </p:sp>
      <p:grpSp>
        <p:nvGrpSpPr>
          <p:cNvPr id="3" name="Group 2">
            <a:extLst>
              <a:ext uri="{FF2B5EF4-FFF2-40B4-BE49-F238E27FC236}">
                <a16:creationId xmlns:a16="http://schemas.microsoft.com/office/drawing/2014/main" id="{883E3986-F0F2-9C62-BC95-42D08A016B1E}"/>
              </a:ext>
            </a:extLst>
          </p:cNvPr>
          <p:cNvGrpSpPr/>
          <p:nvPr/>
        </p:nvGrpSpPr>
        <p:grpSpPr>
          <a:xfrm>
            <a:off x="9078393" y="2568047"/>
            <a:ext cx="766916" cy="746919"/>
            <a:chOff x="9119421" y="2556464"/>
            <a:chExt cx="766916" cy="746919"/>
          </a:xfrm>
        </p:grpSpPr>
        <p:cxnSp>
          <p:nvCxnSpPr>
            <p:cNvPr id="4" name="Straight Connector 3">
              <a:extLst>
                <a:ext uri="{FF2B5EF4-FFF2-40B4-BE49-F238E27FC236}">
                  <a16:creationId xmlns:a16="http://schemas.microsoft.com/office/drawing/2014/main" id="{1F0B171E-C6B8-61B8-82D4-8D0B3F1A2FF0}"/>
                </a:ext>
              </a:extLst>
            </p:cNvPr>
            <p:cNvCxnSpPr>
              <a:cxnSpLocks/>
            </p:cNvCxnSpPr>
            <p:nvPr/>
          </p:nvCxnSpPr>
          <p:spPr>
            <a:xfrm flipV="1">
              <a:off x="9119421" y="2556464"/>
              <a:ext cx="766916" cy="2381"/>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BE09DB4-C83B-B031-1442-A63D2AA401A1}"/>
                </a:ext>
              </a:extLst>
            </p:cNvPr>
            <p:cNvCxnSpPr>
              <a:cxnSpLocks/>
            </p:cNvCxnSpPr>
            <p:nvPr/>
          </p:nvCxnSpPr>
          <p:spPr>
            <a:xfrm>
              <a:off x="9502879" y="2556464"/>
              <a:ext cx="0" cy="746919"/>
            </a:xfrm>
            <a:prstGeom prst="line">
              <a:avLst/>
            </a:prstGeom>
          </p:spPr>
          <p:style>
            <a:lnRef idx="1">
              <a:schemeClr val="dk1"/>
            </a:lnRef>
            <a:fillRef idx="0">
              <a:schemeClr val="dk1"/>
            </a:fillRef>
            <a:effectRef idx="0">
              <a:schemeClr val="dk1"/>
            </a:effectRef>
            <a:fontRef idx="minor">
              <a:schemeClr val="tx1"/>
            </a:fontRef>
          </p:style>
        </p:cxnSp>
      </p:grpSp>
      <p:pic>
        <p:nvPicPr>
          <p:cNvPr id="10" name="Graphic 9" descr="DNA with solid fill">
            <a:extLst>
              <a:ext uri="{FF2B5EF4-FFF2-40B4-BE49-F238E27FC236}">
                <a16:creationId xmlns:a16="http://schemas.microsoft.com/office/drawing/2014/main" id="{DB12293C-E98F-AB66-F051-B38BA6A4514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06" b="-7587"/>
          <a:stretch/>
        </p:blipFill>
        <p:spPr>
          <a:xfrm>
            <a:off x="9697921" y="2134284"/>
            <a:ext cx="914400" cy="972756"/>
          </a:xfrm>
          <a:prstGeom prst="rect">
            <a:avLst/>
          </a:prstGeom>
        </p:spPr>
      </p:pic>
      <p:pic>
        <p:nvPicPr>
          <p:cNvPr id="12" name="Graphic 11" descr="DNA with solid fill">
            <a:extLst>
              <a:ext uri="{FF2B5EF4-FFF2-40B4-BE49-F238E27FC236}">
                <a16:creationId xmlns:a16="http://schemas.microsoft.com/office/drawing/2014/main" id="{25164D78-73D7-D78F-8890-F017653E03C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669"/>
          <a:stretch/>
        </p:blipFill>
        <p:spPr>
          <a:xfrm>
            <a:off x="8269014" y="2140089"/>
            <a:ext cx="914400" cy="929642"/>
          </a:xfrm>
          <a:prstGeom prst="rect">
            <a:avLst/>
          </a:prstGeom>
        </p:spPr>
      </p:pic>
      <p:pic>
        <p:nvPicPr>
          <p:cNvPr id="14" name="Graphic 13" descr="DNA with solid fill">
            <a:extLst>
              <a:ext uri="{FF2B5EF4-FFF2-40B4-BE49-F238E27FC236}">
                <a16:creationId xmlns:a16="http://schemas.microsoft.com/office/drawing/2014/main" id="{5B94040E-C4FC-5564-17E5-F26CB001190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7187" b="-1"/>
          <a:stretch/>
        </p:blipFill>
        <p:spPr>
          <a:xfrm>
            <a:off x="8735155" y="3760117"/>
            <a:ext cx="914400" cy="980114"/>
          </a:xfrm>
          <a:prstGeom prst="rect">
            <a:avLst/>
          </a:prstGeom>
        </p:spPr>
      </p:pic>
      <p:pic>
        <p:nvPicPr>
          <p:cNvPr id="15" name="Graphic 14" descr="DNA with solid fill">
            <a:extLst>
              <a:ext uri="{FF2B5EF4-FFF2-40B4-BE49-F238E27FC236}">
                <a16:creationId xmlns:a16="http://schemas.microsoft.com/office/drawing/2014/main" id="{8C0857F9-EED1-E7F7-FDA6-1858DFB5633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58" b="1763"/>
          <a:stretch/>
        </p:blipFill>
        <p:spPr>
          <a:xfrm>
            <a:off x="9320181" y="3819562"/>
            <a:ext cx="914400" cy="904543"/>
          </a:xfrm>
          <a:prstGeom prst="rect">
            <a:avLst/>
          </a:prstGeom>
        </p:spPr>
      </p:pic>
      <p:sp>
        <p:nvSpPr>
          <p:cNvPr id="19" name="TextBox 18">
            <a:extLst>
              <a:ext uri="{FF2B5EF4-FFF2-40B4-BE49-F238E27FC236}">
                <a16:creationId xmlns:a16="http://schemas.microsoft.com/office/drawing/2014/main" id="{CAF7236C-CCC6-5B5B-3640-3CD30FFD1F5C}"/>
              </a:ext>
            </a:extLst>
          </p:cNvPr>
          <p:cNvSpPr txBox="1"/>
          <p:nvPr/>
        </p:nvSpPr>
        <p:spPr>
          <a:xfrm>
            <a:off x="8343061" y="1756465"/>
            <a:ext cx="784189" cy="369332"/>
          </a:xfrm>
          <a:prstGeom prst="rect">
            <a:avLst/>
          </a:prstGeom>
          <a:noFill/>
        </p:spPr>
        <p:txBody>
          <a:bodyPr wrap="none" rtlCol="0">
            <a:spAutoFit/>
          </a:bodyPr>
          <a:lstStyle/>
          <a:p>
            <a:r>
              <a:rPr lang="en-US" dirty="0"/>
              <a:t>sperm</a:t>
            </a:r>
          </a:p>
        </p:txBody>
      </p:sp>
      <p:sp>
        <p:nvSpPr>
          <p:cNvPr id="20" name="TextBox 19">
            <a:extLst>
              <a:ext uri="{FF2B5EF4-FFF2-40B4-BE49-F238E27FC236}">
                <a16:creationId xmlns:a16="http://schemas.microsoft.com/office/drawing/2014/main" id="{0FE7A704-B67D-0416-5F97-3FCE46A2F728}"/>
              </a:ext>
            </a:extLst>
          </p:cNvPr>
          <p:cNvSpPr txBox="1"/>
          <p:nvPr/>
        </p:nvSpPr>
        <p:spPr>
          <a:xfrm>
            <a:off x="9895017" y="1756465"/>
            <a:ext cx="520207" cy="369332"/>
          </a:xfrm>
          <a:prstGeom prst="rect">
            <a:avLst/>
          </a:prstGeom>
          <a:noFill/>
        </p:spPr>
        <p:txBody>
          <a:bodyPr wrap="none" rtlCol="0">
            <a:spAutoFit/>
          </a:bodyPr>
          <a:lstStyle/>
          <a:p>
            <a:r>
              <a:rPr lang="en-US" dirty="0"/>
              <a:t>egg</a:t>
            </a:r>
          </a:p>
        </p:txBody>
      </p:sp>
      <p:sp>
        <p:nvSpPr>
          <p:cNvPr id="21" name="TextBox 20">
            <a:extLst>
              <a:ext uri="{FF2B5EF4-FFF2-40B4-BE49-F238E27FC236}">
                <a16:creationId xmlns:a16="http://schemas.microsoft.com/office/drawing/2014/main" id="{464F1FD4-C65B-1F15-57EE-EFFD9A61A5F5}"/>
              </a:ext>
            </a:extLst>
          </p:cNvPr>
          <p:cNvSpPr txBox="1"/>
          <p:nvPr/>
        </p:nvSpPr>
        <p:spPr>
          <a:xfrm>
            <a:off x="8980970" y="3390784"/>
            <a:ext cx="1017779" cy="369332"/>
          </a:xfrm>
          <a:prstGeom prst="rect">
            <a:avLst/>
          </a:prstGeom>
          <a:noFill/>
        </p:spPr>
        <p:txBody>
          <a:bodyPr wrap="none" rtlCol="0">
            <a:spAutoFit/>
          </a:bodyPr>
          <a:lstStyle/>
          <a:p>
            <a:r>
              <a:rPr lang="en-US" dirty="0"/>
              <a:t>offspring</a:t>
            </a:r>
          </a:p>
        </p:txBody>
      </p:sp>
      <p:sp>
        <p:nvSpPr>
          <p:cNvPr id="22" name="Oval 21">
            <a:extLst>
              <a:ext uri="{FF2B5EF4-FFF2-40B4-BE49-F238E27FC236}">
                <a16:creationId xmlns:a16="http://schemas.microsoft.com/office/drawing/2014/main" id="{5832AC30-A96A-AD6B-C34B-2771B8BD125C}"/>
              </a:ext>
            </a:extLst>
          </p:cNvPr>
          <p:cNvSpPr/>
          <p:nvPr/>
        </p:nvSpPr>
        <p:spPr>
          <a:xfrm>
            <a:off x="9221040" y="4275083"/>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33ECF0-D325-2599-47D4-C6EFC420664B}"/>
              </a:ext>
            </a:extLst>
          </p:cNvPr>
          <p:cNvSpPr/>
          <p:nvPr/>
        </p:nvSpPr>
        <p:spPr>
          <a:xfrm>
            <a:off x="9812765" y="4262183"/>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4244AAA-4535-81B9-602B-15A8ACF1130F}"/>
              </a:ext>
            </a:extLst>
          </p:cNvPr>
          <p:cNvSpPr/>
          <p:nvPr/>
        </p:nvSpPr>
        <p:spPr>
          <a:xfrm>
            <a:off x="8739798" y="2607182"/>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AF7A7C3-86F6-B508-1215-6E6CE7EDA711}"/>
              </a:ext>
            </a:extLst>
          </p:cNvPr>
          <p:cNvSpPr/>
          <p:nvPr/>
        </p:nvSpPr>
        <p:spPr>
          <a:xfrm>
            <a:off x="10206250" y="2565916"/>
            <a:ext cx="241172" cy="19145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71D23BA-8A99-C027-5EC7-1BC10C5D35BE}"/>
              </a:ext>
            </a:extLst>
          </p:cNvPr>
          <p:cNvSpPr txBox="1"/>
          <p:nvPr/>
        </p:nvSpPr>
        <p:spPr>
          <a:xfrm>
            <a:off x="10530783" y="2477474"/>
            <a:ext cx="772743" cy="369332"/>
          </a:xfrm>
          <a:prstGeom prst="rect">
            <a:avLst/>
          </a:prstGeom>
          <a:noFill/>
        </p:spPr>
        <p:txBody>
          <a:bodyPr wrap="square" rtlCol="0">
            <a:spAutoFit/>
          </a:bodyPr>
          <a:lstStyle/>
          <a:p>
            <a:r>
              <a:rPr lang="en-US" b="1" dirty="0">
                <a:solidFill>
                  <a:srgbClr val="FFC000"/>
                </a:solidFill>
              </a:rPr>
              <a:t>A</a:t>
            </a:r>
            <a:endParaRPr lang="en-US" dirty="0">
              <a:solidFill>
                <a:srgbClr val="FFC000"/>
              </a:solidFill>
            </a:endParaRPr>
          </a:p>
        </p:txBody>
      </p:sp>
      <p:sp>
        <p:nvSpPr>
          <p:cNvPr id="27" name="TextBox 26">
            <a:extLst>
              <a:ext uri="{FF2B5EF4-FFF2-40B4-BE49-F238E27FC236}">
                <a16:creationId xmlns:a16="http://schemas.microsoft.com/office/drawing/2014/main" id="{9E440664-CF24-F9F4-C405-AFCC76C60B8A}"/>
              </a:ext>
            </a:extLst>
          </p:cNvPr>
          <p:cNvSpPr txBox="1"/>
          <p:nvPr/>
        </p:nvSpPr>
        <p:spPr>
          <a:xfrm>
            <a:off x="8138839" y="2518363"/>
            <a:ext cx="332142" cy="369332"/>
          </a:xfrm>
          <a:prstGeom prst="rect">
            <a:avLst/>
          </a:prstGeom>
          <a:noFill/>
        </p:spPr>
        <p:txBody>
          <a:bodyPr wrap="none" rtlCol="0">
            <a:spAutoFit/>
          </a:bodyPr>
          <a:lstStyle/>
          <a:p>
            <a:r>
              <a:rPr lang="en-US" b="1" dirty="0">
                <a:solidFill>
                  <a:srgbClr val="0070C0"/>
                </a:solidFill>
              </a:rPr>
              <a:t>G</a:t>
            </a:r>
            <a:endParaRPr lang="en-US" dirty="0"/>
          </a:p>
        </p:txBody>
      </p:sp>
      <p:sp>
        <p:nvSpPr>
          <p:cNvPr id="28" name="TextBox 27">
            <a:extLst>
              <a:ext uri="{FF2B5EF4-FFF2-40B4-BE49-F238E27FC236}">
                <a16:creationId xmlns:a16="http://schemas.microsoft.com/office/drawing/2014/main" id="{BC40A8DF-3EE4-CBE5-2588-C0CFC481D104}"/>
              </a:ext>
            </a:extLst>
          </p:cNvPr>
          <p:cNvSpPr txBox="1"/>
          <p:nvPr/>
        </p:nvSpPr>
        <p:spPr>
          <a:xfrm>
            <a:off x="10170052" y="4173244"/>
            <a:ext cx="723275" cy="369332"/>
          </a:xfrm>
          <a:prstGeom prst="rect">
            <a:avLst/>
          </a:prstGeom>
          <a:noFill/>
        </p:spPr>
        <p:txBody>
          <a:bodyPr wrap="none" rtlCol="0">
            <a:spAutoFit/>
          </a:bodyPr>
          <a:lstStyle/>
          <a:p>
            <a:r>
              <a:rPr lang="en-US" b="1" dirty="0">
                <a:solidFill>
                  <a:srgbClr val="0070C0"/>
                </a:solidFill>
              </a:rPr>
              <a:t>G</a:t>
            </a:r>
            <a:r>
              <a:rPr lang="en-US" dirty="0"/>
              <a:t> /</a:t>
            </a:r>
            <a:r>
              <a:rPr lang="en-US" dirty="0">
                <a:solidFill>
                  <a:srgbClr val="FFC000"/>
                </a:solidFill>
              </a:rPr>
              <a:t> </a:t>
            </a:r>
            <a:r>
              <a:rPr lang="en-US" b="1" dirty="0">
                <a:solidFill>
                  <a:srgbClr val="FFC000"/>
                </a:solidFill>
              </a:rPr>
              <a:t>A</a:t>
            </a:r>
            <a:endParaRPr lang="en-US" dirty="0">
              <a:solidFill>
                <a:srgbClr val="FFC000"/>
              </a:solidFill>
            </a:endParaRPr>
          </a:p>
        </p:txBody>
      </p:sp>
    </p:spTree>
    <p:extLst>
      <p:ext uri="{BB962C8B-B14F-4D97-AF65-F5344CB8AC3E}">
        <p14:creationId xmlns:p14="http://schemas.microsoft.com/office/powerpoint/2010/main" val="1396677011"/>
      </p:ext>
    </p:extLst>
  </p:cSld>
  <p:clrMapOvr>
    <a:masterClrMapping/>
  </p:clrMapOvr>
</p:sld>
</file>

<file path=ppt/theme/theme1.xml><?xml version="1.0" encoding="utf-8"?>
<a:theme xmlns:a="http://schemas.openxmlformats.org/drawingml/2006/main" name="Alternate 16x9 Title Slides">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600694D8-A4ED-1549-8663-1A8E5FBFB1C1}"/>
    </a:ext>
  </a:extLst>
</a:theme>
</file>

<file path=ppt/theme/theme2.xml><?xml version="1.0" encoding="utf-8"?>
<a:theme xmlns:a="http://schemas.openxmlformats.org/drawingml/2006/main" name="16x9 Content Options">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AED4CB8B-100E-414E-AEC9-AB532A13F2FB}"/>
    </a:ext>
  </a:extLst>
</a:theme>
</file>

<file path=ppt/theme/theme3.xml><?xml version="1.0" encoding="utf-8"?>
<a:theme xmlns:a="http://schemas.openxmlformats.org/drawingml/2006/main" name="JAXBrandTheme">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35D70F25-3F6B-234F-8E3F-A60BC99023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9FAB882532749AEEDB44041C8AC6A" ma:contentTypeVersion="4" ma:contentTypeDescription="Create a new document." ma:contentTypeScope="" ma:versionID="b1b4739c8f7264197e3d6e665f189128">
  <xsd:schema xmlns:xsd="http://www.w3.org/2001/XMLSchema" xmlns:xs="http://www.w3.org/2001/XMLSchema" xmlns:p="http://schemas.microsoft.com/office/2006/metadata/properties" xmlns:ns2="7092f3dc-9c61-414c-8231-3db98657efaf" targetNamespace="http://schemas.microsoft.com/office/2006/metadata/properties" ma:root="true" ma:fieldsID="023479d41f85e5d9aa1c9b57c0bfc884" ns2:_="">
    <xsd:import namespace="7092f3dc-9c61-414c-8231-3db98657ef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2f3dc-9c61-414c-8231-3db98657e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4BC7C9-932E-48BF-A829-E2B94F64141C}">
  <ds:schemaRefs>
    <ds:schemaRef ds:uri="http://schemas.microsoft.com/sharepoint/v3/contenttype/forms"/>
  </ds:schemaRefs>
</ds:datastoreItem>
</file>

<file path=customXml/itemProps2.xml><?xml version="1.0" encoding="utf-8"?>
<ds:datastoreItem xmlns:ds="http://schemas.openxmlformats.org/officeDocument/2006/customXml" ds:itemID="{4E0862F0-6F4D-4D8D-B499-CE06F795B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92f3dc-9c61-414c-8231-3db98657e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2CF67B-E2E9-4209-BCCB-D94D6967B570}">
  <ds:schemaRefs>
    <ds:schemaRef ds:uri="46d234e1-776c-4c7d-8395-adcc008bf941"/>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Alternate 16x9 Title Slides</Template>
  <TotalTime>135</TotalTime>
  <Words>2288</Words>
  <Application>Microsoft Macintosh PowerPoint</Application>
  <PresentationFormat>Widescreen</PresentationFormat>
  <Paragraphs>245</Paragraphs>
  <Slides>19</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Cambria Math</vt:lpstr>
      <vt:lpstr>Comic Sans MS</vt:lpstr>
      <vt:lpstr>Source Sans Pro</vt:lpstr>
      <vt:lpstr>Source Sans Pro Light</vt:lpstr>
      <vt:lpstr>Alternate 16x9 Title Slides</vt:lpstr>
      <vt:lpstr>16x9 Content Options</vt:lpstr>
      <vt:lpstr>JAXBrandTheme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Vallianatos</dc:creator>
  <cp:lastModifiedBy>Sarah Wojiski</cp:lastModifiedBy>
  <cp:revision>13</cp:revision>
  <dcterms:created xsi:type="dcterms:W3CDTF">2025-05-09T17:13:34Z</dcterms:created>
  <dcterms:modified xsi:type="dcterms:W3CDTF">2025-07-14T15:38:34Z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0x0101007CC9FAB882532749AEEDB44041C8AC6A</vt:lpwstr>
  </property>
</Properties>
</file>